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comments/comment1.xml" ContentType="application/vnd.openxmlformats-officedocument.presentationml.comment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3.xml" ContentType="application/vnd.openxmlformats-officedocument.presentationml.tag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45"/>
  </p:notesMasterIdLst>
  <p:handoutMasterIdLst>
    <p:handoutMasterId r:id="rId46"/>
  </p:handoutMasterIdLst>
  <p:sldIdLst>
    <p:sldId id="256" r:id="rId2"/>
    <p:sldId id="529" r:id="rId3"/>
    <p:sldId id="464" r:id="rId4"/>
    <p:sldId id="416" r:id="rId5"/>
    <p:sldId id="465" r:id="rId6"/>
    <p:sldId id="417" r:id="rId7"/>
    <p:sldId id="419" r:id="rId8"/>
    <p:sldId id="420" r:id="rId9"/>
    <p:sldId id="421" r:id="rId10"/>
    <p:sldId id="422" r:id="rId11"/>
    <p:sldId id="423" r:id="rId12"/>
    <p:sldId id="530" r:id="rId13"/>
    <p:sldId id="424" r:id="rId14"/>
    <p:sldId id="425" r:id="rId15"/>
    <p:sldId id="426" r:id="rId16"/>
    <p:sldId id="427" r:id="rId17"/>
    <p:sldId id="435" r:id="rId18"/>
    <p:sldId id="429" r:id="rId19"/>
    <p:sldId id="430" r:id="rId20"/>
    <p:sldId id="431" r:id="rId21"/>
    <p:sldId id="466" r:id="rId22"/>
    <p:sldId id="504" r:id="rId23"/>
    <p:sldId id="509" r:id="rId24"/>
    <p:sldId id="467" r:id="rId25"/>
    <p:sldId id="452" r:id="rId26"/>
    <p:sldId id="453" r:id="rId27"/>
    <p:sldId id="454" r:id="rId28"/>
    <p:sldId id="462" r:id="rId29"/>
    <p:sldId id="463" r:id="rId30"/>
    <p:sldId id="505" r:id="rId31"/>
    <p:sldId id="506" r:id="rId32"/>
    <p:sldId id="507" r:id="rId33"/>
    <p:sldId id="455" r:id="rId34"/>
    <p:sldId id="496" r:id="rId35"/>
    <p:sldId id="499" r:id="rId36"/>
    <p:sldId id="500" r:id="rId37"/>
    <p:sldId id="501" r:id="rId38"/>
    <p:sldId id="527" r:id="rId39"/>
    <p:sldId id="528" r:id="rId40"/>
    <p:sldId id="498" r:id="rId41"/>
    <p:sldId id="508" r:id="rId42"/>
    <p:sldId id="468" r:id="rId43"/>
    <p:sldId id="415" r:id="rId44"/>
  </p:sldIdLst>
  <p:sldSz cx="12192000" cy="6858000"/>
  <p:notesSz cx="6858000" cy="9144000"/>
  <p:embeddedFontLst>
    <p:embeddedFont>
      <p:font typeface="等线" panose="02010600030101010101" pitchFamily="2" charset="-122"/>
      <p:regular r:id="rId47"/>
      <p:bold r:id="rId48"/>
    </p:embeddedFont>
    <p:embeddedFont>
      <p:font typeface="黑体" panose="02010609060101010101" pitchFamily="49" charset="-122"/>
      <p:regular r:id="rId49"/>
    </p:embeddedFont>
    <p:embeddedFont>
      <p:font typeface="微软雅黑" panose="020B0503020204020204" pitchFamily="34" charset="-122"/>
      <p:regular r:id="rId50"/>
      <p:bold r:id="rId51"/>
    </p:embeddedFont>
  </p:embeddedFontLst>
  <p:custDataLst>
    <p:tags r:id="rId52"/>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wangzhujia" initials="w" lastIdx="2" clrIdx="0"/>
  <p:cmAuthor id="2" name="Minghao Chen (FA Talent)" initials="MC" lastIdx="1" clrIdx="1">
    <p:extLst>
      <p:ext uri="{19B8F6BF-5375-455C-9EA6-DF929625EA0E}">
        <p15:presenceInfo xmlns:p15="http://schemas.microsoft.com/office/powerpoint/2012/main" userId="S::v-mingchen@microsoft.com::386af27b-278b-4ab6-b85e-d06a8d3b5c5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76092"/>
    <a:srgbClr val="F79646"/>
    <a:srgbClr val="DDA06E"/>
    <a:srgbClr val="5A87BE"/>
    <a:srgbClr val="9BBB59"/>
    <a:srgbClr val="0000FF"/>
    <a:srgbClr val="F0F0F0"/>
    <a:srgbClr val="F8F8F8"/>
    <a:srgbClr val="F1F1F1"/>
    <a:srgbClr val="B07BD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776" autoAdjust="0"/>
    <p:restoredTop sz="70575" autoAdjust="0"/>
  </p:normalViewPr>
  <p:slideViewPr>
    <p:cSldViewPr>
      <p:cViewPr varScale="1">
        <p:scale>
          <a:sx n="81" d="100"/>
          <a:sy n="81" d="100"/>
        </p:scale>
        <p:origin x="1056" y="176"/>
      </p:cViewPr>
      <p:guideLst>
        <p:guide orient="horz" pos="2160"/>
        <p:guide pos="3840"/>
      </p:guideLst>
    </p:cSldViewPr>
  </p:slideViewPr>
  <p:notesTextViewPr>
    <p:cViewPr>
      <p:scale>
        <a:sx n="125" d="100"/>
        <a:sy n="125"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1.fntdata"/><Relationship Id="rId50" Type="http://schemas.openxmlformats.org/officeDocument/2006/relationships/font" Target="fonts/font4.fntdata"/><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3" Type="http://schemas.openxmlformats.org/officeDocument/2006/relationships/commentAuthors" Target="commentAuthor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2.fntdata"/><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5.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3.fntdata"/><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gs" Target="tags/tag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2-10-25T16:25:36.858" idx="2">
    <p:pos x="10" y="10"/>
    <p:text>课程分数的分布需要老师调整一下</p:tex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latin typeface="Times New Roman" panose="02020603050405020304" pitchFamily="18" charset="0"/>
              <a:cs typeface="Times New Roman" panose="02020603050405020304" pitchFamily="18" charset="0"/>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65C6822-2CF9-407B-97F6-B5C3F0D04FD0}" type="datetimeFigureOut">
              <a:rPr lang="zh-CN" altLang="en-US" smtClean="0">
                <a:latin typeface="Times New Roman" panose="02020603050405020304" pitchFamily="18" charset="0"/>
              </a:rPr>
              <a:t>2024/9/11</a:t>
            </a:fld>
            <a:endParaRPr lang="zh-CN" altLang="en-US">
              <a:latin typeface="Times New Roman" panose="02020603050405020304" pitchFamily="18" charset="0"/>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latin typeface="Times New Roman" panose="02020603050405020304" pitchFamily="18" charset="0"/>
              <a:cs typeface="Times New Roman" panose="02020603050405020304" pitchFamily="18" charset="0"/>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793BB54-13A4-4BBD-86B6-C67793120F98}" type="slidenum">
              <a:rPr lang="zh-CN" altLang="en-US" smtClean="0">
                <a:latin typeface="Times New Roman" panose="02020603050405020304" pitchFamily="18" charset="0"/>
              </a:rPr>
              <a:t>‹#›</a:t>
            </a:fld>
            <a:endParaRPr lang="zh-CN" altLang="en-US">
              <a:latin typeface="Times New Roman" panose="02020603050405020304" pitchFamily="18" charset="0"/>
            </a:endParaRPr>
          </a:p>
        </p:txBody>
      </p:sp>
    </p:spTree>
    <p:extLst>
      <p:ext uri="{BB962C8B-B14F-4D97-AF65-F5344CB8AC3E}">
        <p14:creationId xmlns:p14="http://schemas.microsoft.com/office/powerpoint/2010/main" val="192676061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Times New Roman" panose="02020603050405020304" pitchFamily="18" charset="0"/>
                <a:cs typeface="Times New Roman" panose="02020603050405020304" pitchFamily="18" charset="0"/>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Times New Roman" panose="02020603050405020304" pitchFamily="18" charset="0"/>
                <a:cs typeface="Times New Roman" panose="02020603050405020304" pitchFamily="18" charset="0"/>
              </a:defRPr>
            </a:lvl1pPr>
          </a:lstStyle>
          <a:p>
            <a:fld id="{4C4F64D2-B46D-458F-8F5A-49B31CD8FEF4}" type="datetimeFigureOut">
              <a:rPr lang="zh-CN" altLang="en-US" smtClean="0"/>
              <a:t>2024/9/11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Times New Roman" panose="02020603050405020304" pitchFamily="18" charset="0"/>
                <a:cs typeface="Times New Roman" panose="02020603050405020304" pitchFamily="18" charset="0"/>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Times New Roman" panose="02020603050405020304" pitchFamily="18" charset="0"/>
                <a:cs typeface="Times New Roman" panose="02020603050405020304" pitchFamily="18" charset="0"/>
              </a:defRPr>
            </a:lvl1pPr>
          </a:lstStyle>
          <a:p>
            <a:fld id="{3B1280D9-CCCD-4530-9608-C2BA9AEF16EE}" type="slidenum">
              <a:rPr lang="zh-CN" altLang="en-US" smtClean="0"/>
              <a:t>‹#›</a:t>
            </a:fld>
            <a:endParaRPr lang="zh-CN" altLang="en-US"/>
          </a:p>
        </p:txBody>
      </p:sp>
    </p:spTree>
    <p:extLst>
      <p:ext uri="{BB962C8B-B14F-4D97-AF65-F5344CB8AC3E}">
        <p14:creationId xmlns:p14="http://schemas.microsoft.com/office/powerpoint/2010/main" val="2793877425"/>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Times New Roman" panose="02020603050405020304" pitchFamily="18" charset="0"/>
        <a:ea typeface="+mn-ea"/>
        <a:cs typeface="Times New Roman" panose="02020603050405020304" pitchFamily="18" charset="0"/>
      </a:defRPr>
    </a:lvl1pPr>
    <a:lvl2pPr marL="457200" algn="l" defTabSz="914400" rtl="0" eaLnBrk="1" latinLnBrk="0" hangingPunct="1">
      <a:defRPr sz="1200" kern="1200">
        <a:solidFill>
          <a:schemeClr val="tx1"/>
        </a:solidFill>
        <a:latin typeface="Times New Roman" panose="02020603050405020304" pitchFamily="18" charset="0"/>
        <a:ea typeface="+mn-ea"/>
        <a:cs typeface="Times New Roman" panose="02020603050405020304" pitchFamily="18" charset="0"/>
      </a:defRPr>
    </a:lvl2pPr>
    <a:lvl3pPr marL="914400" algn="l" defTabSz="914400" rtl="0" eaLnBrk="1" latinLnBrk="0" hangingPunct="1">
      <a:defRPr sz="1200" kern="1200">
        <a:solidFill>
          <a:schemeClr val="tx1"/>
        </a:solidFill>
        <a:latin typeface="Times New Roman" panose="02020603050405020304" pitchFamily="18" charset="0"/>
        <a:ea typeface="+mn-ea"/>
        <a:cs typeface="Times New Roman" panose="02020603050405020304" pitchFamily="18" charset="0"/>
      </a:defRPr>
    </a:lvl3pPr>
    <a:lvl4pPr marL="1371600" algn="l" defTabSz="914400" rtl="0" eaLnBrk="1" latinLnBrk="0" hangingPunct="1">
      <a:defRPr sz="1200" kern="1200">
        <a:solidFill>
          <a:schemeClr val="tx1"/>
        </a:solidFill>
        <a:latin typeface="Times New Roman" panose="02020603050405020304" pitchFamily="18" charset="0"/>
        <a:ea typeface="+mn-ea"/>
        <a:cs typeface="Times New Roman" panose="02020603050405020304" pitchFamily="18" charset="0"/>
      </a:defRPr>
    </a:lvl4pPr>
    <a:lvl5pPr marL="1828800" algn="l" defTabSz="914400" rtl="0" eaLnBrk="1" latinLnBrk="0" hangingPunct="1">
      <a:defRPr sz="1200" kern="1200">
        <a:solidFill>
          <a:schemeClr val="tx1"/>
        </a:solidFill>
        <a:latin typeface="Times New Roman" panose="02020603050405020304" pitchFamily="18" charset="0"/>
        <a:ea typeface="+mn-ea"/>
        <a:cs typeface="Times New Roman" panose="02020603050405020304" pitchFamily="18"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B1280D9-CCCD-4530-9608-C2BA9AEF16EE}" type="slidenum">
              <a:rPr lang="zh-CN" altLang="en-US" smtClean="0"/>
              <a:t>1</a:t>
            </a:fld>
            <a:endParaRPr lang="zh-CN" altLang="en-US"/>
          </a:p>
        </p:txBody>
      </p:sp>
    </p:spTree>
    <p:extLst>
      <p:ext uri="{BB962C8B-B14F-4D97-AF65-F5344CB8AC3E}">
        <p14:creationId xmlns:p14="http://schemas.microsoft.com/office/powerpoint/2010/main" val="7939201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本次报告的提纲如下，</a:t>
            </a:r>
            <a:endParaRPr lang="en-US" altLang="zh-CN" dirty="0"/>
          </a:p>
          <a:p>
            <a:endParaRPr lang="en-US" altLang="zh-CN" dirty="0"/>
          </a:p>
        </p:txBody>
      </p:sp>
      <p:sp>
        <p:nvSpPr>
          <p:cNvPr id="4" name="灯片编号占位符 3"/>
          <p:cNvSpPr>
            <a:spLocks noGrp="1"/>
          </p:cNvSpPr>
          <p:nvPr>
            <p:ph type="sldNum" sz="quarter" idx="10"/>
          </p:nvPr>
        </p:nvSpPr>
        <p:spPr/>
        <p:txBody>
          <a:bodyPr/>
          <a:lstStyle/>
          <a:p>
            <a:fld id="{11920E77-9BE9-420C-B698-3E0ECA1FA4F1}" type="slidenum">
              <a:rPr lang="zh-CN" altLang="en-US" smtClean="0"/>
              <a:t>10</a:t>
            </a:fld>
            <a:endParaRPr lang="zh-CN" altLang="en-US"/>
          </a:p>
        </p:txBody>
      </p:sp>
    </p:spTree>
    <p:extLst>
      <p:ext uri="{BB962C8B-B14F-4D97-AF65-F5344CB8AC3E}">
        <p14:creationId xmlns:p14="http://schemas.microsoft.com/office/powerpoint/2010/main" val="34579542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本次报告的提纲如下，</a:t>
            </a:r>
            <a:endParaRPr lang="en-US" altLang="zh-CN" dirty="0"/>
          </a:p>
          <a:p>
            <a:endParaRPr lang="en-US" altLang="zh-CN" dirty="0"/>
          </a:p>
        </p:txBody>
      </p:sp>
      <p:sp>
        <p:nvSpPr>
          <p:cNvPr id="4" name="灯片编号占位符 3"/>
          <p:cNvSpPr>
            <a:spLocks noGrp="1"/>
          </p:cNvSpPr>
          <p:nvPr>
            <p:ph type="sldNum" sz="quarter" idx="10"/>
          </p:nvPr>
        </p:nvSpPr>
        <p:spPr/>
        <p:txBody>
          <a:bodyPr/>
          <a:lstStyle/>
          <a:p>
            <a:fld id="{11920E77-9BE9-420C-B698-3E0ECA1FA4F1}" type="slidenum">
              <a:rPr lang="zh-CN" altLang="en-US" smtClean="0"/>
              <a:t>11</a:t>
            </a:fld>
            <a:endParaRPr lang="zh-CN" altLang="en-US"/>
          </a:p>
        </p:txBody>
      </p:sp>
    </p:spTree>
    <p:extLst>
      <p:ext uri="{BB962C8B-B14F-4D97-AF65-F5344CB8AC3E}">
        <p14:creationId xmlns:p14="http://schemas.microsoft.com/office/powerpoint/2010/main" val="42627729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本次报告的提纲如下，</a:t>
            </a:r>
            <a:endParaRPr lang="en-US" altLang="zh-CN" dirty="0"/>
          </a:p>
          <a:p>
            <a:endParaRPr lang="en-US" altLang="zh-CN" dirty="0"/>
          </a:p>
        </p:txBody>
      </p:sp>
      <p:sp>
        <p:nvSpPr>
          <p:cNvPr id="4" name="灯片编号占位符 3"/>
          <p:cNvSpPr>
            <a:spLocks noGrp="1"/>
          </p:cNvSpPr>
          <p:nvPr>
            <p:ph type="sldNum" sz="quarter" idx="10"/>
          </p:nvPr>
        </p:nvSpPr>
        <p:spPr/>
        <p:txBody>
          <a:bodyPr/>
          <a:lstStyle/>
          <a:p>
            <a:fld id="{11920E77-9BE9-420C-B698-3E0ECA1FA4F1}" type="slidenum">
              <a:rPr lang="zh-CN" altLang="en-US" smtClean="0"/>
              <a:t>13</a:t>
            </a:fld>
            <a:endParaRPr lang="zh-CN" altLang="en-US"/>
          </a:p>
        </p:txBody>
      </p:sp>
    </p:spTree>
    <p:extLst>
      <p:ext uri="{BB962C8B-B14F-4D97-AF65-F5344CB8AC3E}">
        <p14:creationId xmlns:p14="http://schemas.microsoft.com/office/powerpoint/2010/main" val="233488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本次报告的提纲如下，</a:t>
            </a:r>
            <a:endParaRPr lang="en-US" altLang="zh-CN" dirty="0"/>
          </a:p>
          <a:p>
            <a:endParaRPr lang="en-US" altLang="zh-CN" dirty="0"/>
          </a:p>
        </p:txBody>
      </p:sp>
      <p:sp>
        <p:nvSpPr>
          <p:cNvPr id="4" name="灯片编号占位符 3"/>
          <p:cNvSpPr>
            <a:spLocks noGrp="1"/>
          </p:cNvSpPr>
          <p:nvPr>
            <p:ph type="sldNum" sz="quarter" idx="10"/>
          </p:nvPr>
        </p:nvSpPr>
        <p:spPr/>
        <p:txBody>
          <a:bodyPr/>
          <a:lstStyle/>
          <a:p>
            <a:fld id="{11920E77-9BE9-420C-B698-3E0ECA1FA4F1}" type="slidenum">
              <a:rPr lang="zh-CN" altLang="en-US" smtClean="0"/>
              <a:t>14</a:t>
            </a:fld>
            <a:endParaRPr lang="zh-CN" altLang="en-US"/>
          </a:p>
        </p:txBody>
      </p:sp>
    </p:spTree>
    <p:extLst>
      <p:ext uri="{BB962C8B-B14F-4D97-AF65-F5344CB8AC3E}">
        <p14:creationId xmlns:p14="http://schemas.microsoft.com/office/powerpoint/2010/main" val="6258699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本次报告的提纲如下，</a:t>
            </a:r>
            <a:endParaRPr lang="en-US" altLang="zh-CN" dirty="0"/>
          </a:p>
          <a:p>
            <a:endParaRPr lang="en-US" altLang="zh-CN" dirty="0"/>
          </a:p>
        </p:txBody>
      </p:sp>
      <p:sp>
        <p:nvSpPr>
          <p:cNvPr id="4" name="灯片编号占位符 3"/>
          <p:cNvSpPr>
            <a:spLocks noGrp="1"/>
          </p:cNvSpPr>
          <p:nvPr>
            <p:ph type="sldNum" sz="quarter" idx="10"/>
          </p:nvPr>
        </p:nvSpPr>
        <p:spPr/>
        <p:txBody>
          <a:bodyPr/>
          <a:lstStyle/>
          <a:p>
            <a:fld id="{11920E77-9BE9-420C-B698-3E0ECA1FA4F1}" type="slidenum">
              <a:rPr lang="zh-CN" altLang="en-US" smtClean="0"/>
              <a:t>15</a:t>
            </a:fld>
            <a:endParaRPr lang="zh-CN" altLang="en-US"/>
          </a:p>
        </p:txBody>
      </p:sp>
    </p:spTree>
    <p:extLst>
      <p:ext uri="{BB962C8B-B14F-4D97-AF65-F5344CB8AC3E}">
        <p14:creationId xmlns:p14="http://schemas.microsoft.com/office/powerpoint/2010/main" val="2087457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本次报告的提纲如下，</a:t>
            </a:r>
            <a:endParaRPr lang="en-US" altLang="zh-CN" dirty="0"/>
          </a:p>
          <a:p>
            <a:endParaRPr lang="en-US" altLang="zh-CN" dirty="0"/>
          </a:p>
        </p:txBody>
      </p:sp>
      <p:sp>
        <p:nvSpPr>
          <p:cNvPr id="4" name="灯片编号占位符 3"/>
          <p:cNvSpPr>
            <a:spLocks noGrp="1"/>
          </p:cNvSpPr>
          <p:nvPr>
            <p:ph type="sldNum" sz="quarter" idx="10"/>
          </p:nvPr>
        </p:nvSpPr>
        <p:spPr/>
        <p:txBody>
          <a:bodyPr/>
          <a:lstStyle/>
          <a:p>
            <a:fld id="{11920E77-9BE9-420C-B698-3E0ECA1FA4F1}" type="slidenum">
              <a:rPr lang="zh-CN" altLang="en-US" smtClean="0"/>
              <a:t>16</a:t>
            </a:fld>
            <a:endParaRPr lang="zh-CN" altLang="en-US"/>
          </a:p>
        </p:txBody>
      </p:sp>
    </p:spTree>
    <p:extLst>
      <p:ext uri="{BB962C8B-B14F-4D97-AF65-F5344CB8AC3E}">
        <p14:creationId xmlns:p14="http://schemas.microsoft.com/office/powerpoint/2010/main" val="23380767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本次报告的提纲如下，</a:t>
            </a:r>
            <a:endParaRPr lang="en-US" altLang="zh-CN" dirty="0"/>
          </a:p>
          <a:p>
            <a:endParaRPr lang="en-US" altLang="zh-CN" dirty="0"/>
          </a:p>
        </p:txBody>
      </p:sp>
      <p:sp>
        <p:nvSpPr>
          <p:cNvPr id="4" name="灯片编号占位符 3"/>
          <p:cNvSpPr>
            <a:spLocks noGrp="1"/>
          </p:cNvSpPr>
          <p:nvPr>
            <p:ph type="sldNum" sz="quarter" idx="10"/>
          </p:nvPr>
        </p:nvSpPr>
        <p:spPr/>
        <p:txBody>
          <a:bodyPr/>
          <a:lstStyle/>
          <a:p>
            <a:fld id="{11920E77-9BE9-420C-B698-3E0ECA1FA4F1}" type="slidenum">
              <a:rPr lang="zh-CN" altLang="en-US" smtClean="0"/>
              <a:t>17</a:t>
            </a:fld>
            <a:endParaRPr lang="zh-CN" altLang="en-US"/>
          </a:p>
        </p:txBody>
      </p:sp>
    </p:spTree>
    <p:extLst>
      <p:ext uri="{BB962C8B-B14F-4D97-AF65-F5344CB8AC3E}">
        <p14:creationId xmlns:p14="http://schemas.microsoft.com/office/powerpoint/2010/main" val="15851036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本次报告的提纲如下，</a:t>
            </a:r>
            <a:endParaRPr lang="en-US" altLang="zh-CN" dirty="0"/>
          </a:p>
          <a:p>
            <a:endParaRPr lang="en-US" altLang="zh-CN" dirty="0"/>
          </a:p>
        </p:txBody>
      </p:sp>
      <p:sp>
        <p:nvSpPr>
          <p:cNvPr id="4" name="灯片编号占位符 3"/>
          <p:cNvSpPr>
            <a:spLocks noGrp="1"/>
          </p:cNvSpPr>
          <p:nvPr>
            <p:ph type="sldNum" sz="quarter" idx="10"/>
          </p:nvPr>
        </p:nvSpPr>
        <p:spPr/>
        <p:txBody>
          <a:bodyPr/>
          <a:lstStyle/>
          <a:p>
            <a:fld id="{11920E77-9BE9-420C-B698-3E0ECA1FA4F1}" type="slidenum">
              <a:rPr lang="zh-CN" altLang="en-US" smtClean="0"/>
              <a:t>18</a:t>
            </a:fld>
            <a:endParaRPr lang="zh-CN" altLang="en-US"/>
          </a:p>
        </p:txBody>
      </p:sp>
    </p:spTree>
    <p:extLst>
      <p:ext uri="{BB962C8B-B14F-4D97-AF65-F5344CB8AC3E}">
        <p14:creationId xmlns:p14="http://schemas.microsoft.com/office/powerpoint/2010/main" val="10694276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本次报告的提纲如下，</a:t>
            </a:r>
            <a:endParaRPr lang="en-US" altLang="zh-CN" dirty="0"/>
          </a:p>
          <a:p>
            <a:endParaRPr lang="en-US" altLang="zh-CN" dirty="0"/>
          </a:p>
        </p:txBody>
      </p:sp>
      <p:sp>
        <p:nvSpPr>
          <p:cNvPr id="4" name="灯片编号占位符 3"/>
          <p:cNvSpPr>
            <a:spLocks noGrp="1"/>
          </p:cNvSpPr>
          <p:nvPr>
            <p:ph type="sldNum" sz="quarter" idx="10"/>
          </p:nvPr>
        </p:nvSpPr>
        <p:spPr/>
        <p:txBody>
          <a:bodyPr/>
          <a:lstStyle/>
          <a:p>
            <a:fld id="{11920E77-9BE9-420C-B698-3E0ECA1FA4F1}" type="slidenum">
              <a:rPr lang="zh-CN" altLang="en-US" smtClean="0"/>
              <a:t>19</a:t>
            </a:fld>
            <a:endParaRPr lang="zh-CN" altLang="en-US"/>
          </a:p>
        </p:txBody>
      </p:sp>
    </p:spTree>
    <p:extLst>
      <p:ext uri="{BB962C8B-B14F-4D97-AF65-F5344CB8AC3E}">
        <p14:creationId xmlns:p14="http://schemas.microsoft.com/office/powerpoint/2010/main" val="403388492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本次报告的提纲如下，</a:t>
            </a:r>
            <a:endParaRPr lang="en-US" altLang="zh-CN" dirty="0"/>
          </a:p>
          <a:p>
            <a:endParaRPr lang="en-US" altLang="zh-CN" dirty="0"/>
          </a:p>
        </p:txBody>
      </p:sp>
      <p:sp>
        <p:nvSpPr>
          <p:cNvPr id="4" name="灯片编号占位符 3"/>
          <p:cNvSpPr>
            <a:spLocks noGrp="1"/>
          </p:cNvSpPr>
          <p:nvPr>
            <p:ph type="sldNum" sz="quarter" idx="10"/>
          </p:nvPr>
        </p:nvSpPr>
        <p:spPr/>
        <p:txBody>
          <a:bodyPr/>
          <a:lstStyle/>
          <a:p>
            <a:fld id="{11920E77-9BE9-420C-B698-3E0ECA1FA4F1}" type="slidenum">
              <a:rPr lang="zh-CN" altLang="en-US" smtClean="0"/>
              <a:t>20</a:t>
            </a:fld>
            <a:endParaRPr lang="zh-CN" altLang="en-US"/>
          </a:p>
        </p:txBody>
      </p:sp>
    </p:spTree>
    <p:extLst>
      <p:ext uri="{BB962C8B-B14F-4D97-AF65-F5344CB8AC3E}">
        <p14:creationId xmlns:p14="http://schemas.microsoft.com/office/powerpoint/2010/main" val="18576958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B1280D9-CCCD-4530-9608-C2BA9AEF16EE}" type="slidenum">
              <a:rPr lang="zh-CN" altLang="en-US" smtClean="0"/>
              <a:t>2</a:t>
            </a:fld>
            <a:endParaRPr lang="zh-CN" altLang="en-US"/>
          </a:p>
        </p:txBody>
      </p:sp>
    </p:spTree>
    <p:extLst>
      <p:ext uri="{BB962C8B-B14F-4D97-AF65-F5344CB8AC3E}">
        <p14:creationId xmlns:p14="http://schemas.microsoft.com/office/powerpoint/2010/main" val="394463327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本次报告的提纲如下，</a:t>
            </a:r>
            <a:endParaRPr lang="en-US" altLang="zh-CN" dirty="0"/>
          </a:p>
          <a:p>
            <a:endParaRPr lang="en-US" altLang="zh-CN" dirty="0"/>
          </a:p>
        </p:txBody>
      </p:sp>
      <p:sp>
        <p:nvSpPr>
          <p:cNvPr id="4" name="灯片编号占位符 3"/>
          <p:cNvSpPr>
            <a:spLocks noGrp="1"/>
          </p:cNvSpPr>
          <p:nvPr>
            <p:ph type="sldNum" sz="quarter" idx="10"/>
          </p:nvPr>
        </p:nvSpPr>
        <p:spPr/>
        <p:txBody>
          <a:bodyPr/>
          <a:lstStyle/>
          <a:p>
            <a:fld id="{11920E77-9BE9-420C-B698-3E0ECA1FA4F1}" type="slidenum">
              <a:rPr lang="zh-CN" altLang="en-US" smtClean="0"/>
              <a:t>21</a:t>
            </a:fld>
            <a:endParaRPr lang="zh-CN" altLang="en-US"/>
          </a:p>
        </p:txBody>
      </p:sp>
    </p:spTree>
    <p:extLst>
      <p:ext uri="{BB962C8B-B14F-4D97-AF65-F5344CB8AC3E}">
        <p14:creationId xmlns:p14="http://schemas.microsoft.com/office/powerpoint/2010/main" val="26725927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本次报告的提纲如下，</a:t>
            </a:r>
            <a:endParaRPr lang="en-US" altLang="zh-CN" dirty="0"/>
          </a:p>
          <a:p>
            <a:endParaRPr lang="en-US" altLang="zh-CN" dirty="0"/>
          </a:p>
        </p:txBody>
      </p:sp>
      <p:sp>
        <p:nvSpPr>
          <p:cNvPr id="4" name="灯片编号占位符 3"/>
          <p:cNvSpPr>
            <a:spLocks noGrp="1"/>
          </p:cNvSpPr>
          <p:nvPr>
            <p:ph type="sldNum" sz="quarter" idx="10"/>
          </p:nvPr>
        </p:nvSpPr>
        <p:spPr/>
        <p:txBody>
          <a:bodyPr/>
          <a:lstStyle/>
          <a:p>
            <a:fld id="{11920E77-9BE9-420C-B698-3E0ECA1FA4F1}" type="slidenum">
              <a:rPr lang="zh-CN" altLang="en-US" smtClean="0"/>
              <a:t>22</a:t>
            </a:fld>
            <a:endParaRPr lang="zh-CN" altLang="en-US"/>
          </a:p>
        </p:txBody>
      </p:sp>
    </p:spTree>
    <p:extLst>
      <p:ext uri="{BB962C8B-B14F-4D97-AF65-F5344CB8AC3E}">
        <p14:creationId xmlns:p14="http://schemas.microsoft.com/office/powerpoint/2010/main" val="31288923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本次报告的提纲如下，</a:t>
            </a:r>
            <a:endParaRPr lang="en-US" altLang="zh-CN" dirty="0"/>
          </a:p>
          <a:p>
            <a:endParaRPr lang="en-US" altLang="zh-CN" dirty="0"/>
          </a:p>
        </p:txBody>
      </p:sp>
      <p:sp>
        <p:nvSpPr>
          <p:cNvPr id="4" name="灯片编号占位符 3"/>
          <p:cNvSpPr>
            <a:spLocks noGrp="1"/>
          </p:cNvSpPr>
          <p:nvPr>
            <p:ph type="sldNum" sz="quarter" idx="10"/>
          </p:nvPr>
        </p:nvSpPr>
        <p:spPr/>
        <p:txBody>
          <a:bodyPr/>
          <a:lstStyle/>
          <a:p>
            <a:fld id="{11920E77-9BE9-420C-B698-3E0ECA1FA4F1}" type="slidenum">
              <a:rPr lang="zh-CN" altLang="en-US" smtClean="0"/>
              <a:t>23</a:t>
            </a:fld>
            <a:endParaRPr lang="zh-CN" altLang="en-US"/>
          </a:p>
        </p:txBody>
      </p:sp>
    </p:spTree>
    <p:extLst>
      <p:ext uri="{BB962C8B-B14F-4D97-AF65-F5344CB8AC3E}">
        <p14:creationId xmlns:p14="http://schemas.microsoft.com/office/powerpoint/2010/main" val="61435746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本次报告的提纲如下，</a:t>
            </a:r>
            <a:endParaRPr lang="en-US" altLang="zh-CN" dirty="0"/>
          </a:p>
          <a:p>
            <a:endParaRPr lang="en-US" altLang="zh-CN" dirty="0"/>
          </a:p>
        </p:txBody>
      </p:sp>
      <p:sp>
        <p:nvSpPr>
          <p:cNvPr id="4" name="灯片编号占位符 3"/>
          <p:cNvSpPr>
            <a:spLocks noGrp="1"/>
          </p:cNvSpPr>
          <p:nvPr>
            <p:ph type="sldNum" sz="quarter" idx="10"/>
          </p:nvPr>
        </p:nvSpPr>
        <p:spPr/>
        <p:txBody>
          <a:bodyPr/>
          <a:lstStyle/>
          <a:p>
            <a:fld id="{11920E77-9BE9-420C-B698-3E0ECA1FA4F1}" type="slidenum">
              <a:rPr lang="zh-CN" altLang="en-US" smtClean="0"/>
              <a:t>24</a:t>
            </a:fld>
            <a:endParaRPr lang="zh-CN" altLang="en-US"/>
          </a:p>
        </p:txBody>
      </p:sp>
    </p:spTree>
    <p:extLst>
      <p:ext uri="{BB962C8B-B14F-4D97-AF65-F5344CB8AC3E}">
        <p14:creationId xmlns:p14="http://schemas.microsoft.com/office/powerpoint/2010/main" val="5522290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本次报告的提纲如下，</a:t>
            </a:r>
            <a:endParaRPr lang="en-US" altLang="zh-CN" dirty="0"/>
          </a:p>
          <a:p>
            <a:endParaRPr lang="en-US" altLang="zh-CN" dirty="0"/>
          </a:p>
        </p:txBody>
      </p:sp>
      <p:sp>
        <p:nvSpPr>
          <p:cNvPr id="4" name="灯片编号占位符 3"/>
          <p:cNvSpPr>
            <a:spLocks noGrp="1"/>
          </p:cNvSpPr>
          <p:nvPr>
            <p:ph type="sldNum" sz="quarter" idx="10"/>
          </p:nvPr>
        </p:nvSpPr>
        <p:spPr/>
        <p:txBody>
          <a:bodyPr/>
          <a:lstStyle/>
          <a:p>
            <a:fld id="{11920E77-9BE9-420C-B698-3E0ECA1FA4F1}" type="slidenum">
              <a:rPr lang="zh-CN" altLang="en-US" smtClean="0"/>
              <a:t>25</a:t>
            </a:fld>
            <a:endParaRPr lang="zh-CN" altLang="en-US"/>
          </a:p>
        </p:txBody>
      </p:sp>
    </p:spTree>
    <p:extLst>
      <p:ext uri="{BB962C8B-B14F-4D97-AF65-F5344CB8AC3E}">
        <p14:creationId xmlns:p14="http://schemas.microsoft.com/office/powerpoint/2010/main" val="221311395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本次报告的提纲如下，</a:t>
            </a:r>
            <a:endParaRPr lang="en-US" altLang="zh-CN" dirty="0"/>
          </a:p>
          <a:p>
            <a:endParaRPr lang="en-US" altLang="zh-CN" dirty="0"/>
          </a:p>
        </p:txBody>
      </p:sp>
      <p:sp>
        <p:nvSpPr>
          <p:cNvPr id="4" name="灯片编号占位符 3"/>
          <p:cNvSpPr>
            <a:spLocks noGrp="1"/>
          </p:cNvSpPr>
          <p:nvPr>
            <p:ph type="sldNum" sz="quarter" idx="10"/>
          </p:nvPr>
        </p:nvSpPr>
        <p:spPr/>
        <p:txBody>
          <a:bodyPr/>
          <a:lstStyle/>
          <a:p>
            <a:fld id="{11920E77-9BE9-420C-B698-3E0ECA1FA4F1}" type="slidenum">
              <a:rPr lang="zh-CN" altLang="en-US" smtClean="0"/>
              <a:t>26</a:t>
            </a:fld>
            <a:endParaRPr lang="zh-CN" altLang="en-US"/>
          </a:p>
        </p:txBody>
      </p:sp>
    </p:spTree>
    <p:extLst>
      <p:ext uri="{BB962C8B-B14F-4D97-AF65-F5344CB8AC3E}">
        <p14:creationId xmlns:p14="http://schemas.microsoft.com/office/powerpoint/2010/main" val="131312820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本次报告的提纲如下，</a:t>
            </a:r>
            <a:endParaRPr lang="en-US" altLang="zh-CN" dirty="0"/>
          </a:p>
          <a:p>
            <a:endParaRPr lang="en-US" altLang="zh-CN" dirty="0"/>
          </a:p>
        </p:txBody>
      </p:sp>
      <p:sp>
        <p:nvSpPr>
          <p:cNvPr id="4" name="灯片编号占位符 3"/>
          <p:cNvSpPr>
            <a:spLocks noGrp="1"/>
          </p:cNvSpPr>
          <p:nvPr>
            <p:ph type="sldNum" sz="quarter" idx="10"/>
          </p:nvPr>
        </p:nvSpPr>
        <p:spPr/>
        <p:txBody>
          <a:bodyPr/>
          <a:lstStyle/>
          <a:p>
            <a:fld id="{11920E77-9BE9-420C-B698-3E0ECA1FA4F1}" type="slidenum">
              <a:rPr lang="zh-CN" altLang="en-US" smtClean="0"/>
              <a:t>27</a:t>
            </a:fld>
            <a:endParaRPr lang="zh-CN" altLang="en-US"/>
          </a:p>
        </p:txBody>
      </p:sp>
    </p:spTree>
    <p:extLst>
      <p:ext uri="{BB962C8B-B14F-4D97-AF65-F5344CB8AC3E}">
        <p14:creationId xmlns:p14="http://schemas.microsoft.com/office/powerpoint/2010/main" val="227651377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本次报告的提纲如下，</a:t>
            </a:r>
            <a:endParaRPr lang="en-US" altLang="zh-CN" dirty="0"/>
          </a:p>
          <a:p>
            <a:endParaRPr lang="en-US" altLang="zh-CN" dirty="0"/>
          </a:p>
        </p:txBody>
      </p:sp>
      <p:sp>
        <p:nvSpPr>
          <p:cNvPr id="4" name="灯片编号占位符 3"/>
          <p:cNvSpPr>
            <a:spLocks noGrp="1"/>
          </p:cNvSpPr>
          <p:nvPr>
            <p:ph type="sldNum" sz="quarter" idx="10"/>
          </p:nvPr>
        </p:nvSpPr>
        <p:spPr/>
        <p:txBody>
          <a:bodyPr/>
          <a:lstStyle/>
          <a:p>
            <a:fld id="{11920E77-9BE9-420C-B698-3E0ECA1FA4F1}" type="slidenum">
              <a:rPr lang="zh-CN" altLang="en-US" smtClean="0"/>
              <a:t>28</a:t>
            </a:fld>
            <a:endParaRPr lang="zh-CN" altLang="en-US"/>
          </a:p>
        </p:txBody>
      </p:sp>
    </p:spTree>
    <p:extLst>
      <p:ext uri="{BB962C8B-B14F-4D97-AF65-F5344CB8AC3E}">
        <p14:creationId xmlns:p14="http://schemas.microsoft.com/office/powerpoint/2010/main" val="198787992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本次报告的提纲如下，</a:t>
            </a:r>
            <a:endParaRPr lang="en-US" altLang="zh-CN" dirty="0"/>
          </a:p>
          <a:p>
            <a:endParaRPr lang="en-US" altLang="zh-CN" dirty="0"/>
          </a:p>
        </p:txBody>
      </p:sp>
      <p:sp>
        <p:nvSpPr>
          <p:cNvPr id="4" name="灯片编号占位符 3"/>
          <p:cNvSpPr>
            <a:spLocks noGrp="1"/>
          </p:cNvSpPr>
          <p:nvPr>
            <p:ph type="sldNum" sz="quarter" idx="10"/>
          </p:nvPr>
        </p:nvSpPr>
        <p:spPr/>
        <p:txBody>
          <a:bodyPr/>
          <a:lstStyle/>
          <a:p>
            <a:fld id="{11920E77-9BE9-420C-B698-3E0ECA1FA4F1}" type="slidenum">
              <a:rPr lang="zh-CN" altLang="en-US" smtClean="0"/>
              <a:t>29</a:t>
            </a:fld>
            <a:endParaRPr lang="zh-CN" altLang="en-US"/>
          </a:p>
        </p:txBody>
      </p:sp>
    </p:spTree>
    <p:extLst>
      <p:ext uri="{BB962C8B-B14F-4D97-AF65-F5344CB8AC3E}">
        <p14:creationId xmlns:p14="http://schemas.microsoft.com/office/powerpoint/2010/main" val="340328923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本次报告的提纲如下，</a:t>
            </a:r>
            <a:endParaRPr lang="en-US" altLang="zh-CN" dirty="0"/>
          </a:p>
          <a:p>
            <a:endParaRPr lang="en-US" altLang="zh-CN" dirty="0"/>
          </a:p>
        </p:txBody>
      </p:sp>
      <p:sp>
        <p:nvSpPr>
          <p:cNvPr id="4" name="灯片编号占位符 3"/>
          <p:cNvSpPr>
            <a:spLocks noGrp="1"/>
          </p:cNvSpPr>
          <p:nvPr>
            <p:ph type="sldNum" sz="quarter" idx="10"/>
          </p:nvPr>
        </p:nvSpPr>
        <p:spPr/>
        <p:txBody>
          <a:bodyPr/>
          <a:lstStyle/>
          <a:p>
            <a:fld id="{11920E77-9BE9-420C-B698-3E0ECA1FA4F1}" type="slidenum">
              <a:rPr lang="zh-CN" altLang="en-US" smtClean="0"/>
              <a:t>30</a:t>
            </a:fld>
            <a:endParaRPr lang="zh-CN" altLang="en-US"/>
          </a:p>
        </p:txBody>
      </p:sp>
    </p:spTree>
    <p:extLst>
      <p:ext uri="{BB962C8B-B14F-4D97-AF65-F5344CB8AC3E}">
        <p14:creationId xmlns:p14="http://schemas.microsoft.com/office/powerpoint/2010/main" val="37963645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本次报告的提纲如下，</a:t>
            </a:r>
            <a:endParaRPr lang="en-US" altLang="zh-CN" dirty="0"/>
          </a:p>
          <a:p>
            <a:endParaRPr lang="en-US" altLang="zh-CN" dirty="0"/>
          </a:p>
        </p:txBody>
      </p:sp>
      <p:sp>
        <p:nvSpPr>
          <p:cNvPr id="4" name="灯片编号占位符 3"/>
          <p:cNvSpPr>
            <a:spLocks noGrp="1"/>
          </p:cNvSpPr>
          <p:nvPr>
            <p:ph type="sldNum" sz="quarter" idx="10"/>
          </p:nvPr>
        </p:nvSpPr>
        <p:spPr/>
        <p:txBody>
          <a:bodyPr/>
          <a:lstStyle/>
          <a:p>
            <a:fld id="{11920E77-9BE9-420C-B698-3E0ECA1FA4F1}" type="slidenum">
              <a:rPr lang="zh-CN" altLang="en-US" smtClean="0"/>
              <a:t>3</a:t>
            </a:fld>
            <a:endParaRPr lang="zh-CN" altLang="en-US"/>
          </a:p>
        </p:txBody>
      </p:sp>
    </p:spTree>
    <p:extLst>
      <p:ext uri="{BB962C8B-B14F-4D97-AF65-F5344CB8AC3E}">
        <p14:creationId xmlns:p14="http://schemas.microsoft.com/office/powerpoint/2010/main" val="318275526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本次报告的提纲如下，</a:t>
            </a:r>
            <a:endParaRPr lang="en-US" altLang="zh-CN" dirty="0"/>
          </a:p>
          <a:p>
            <a:endParaRPr lang="en-US" altLang="zh-CN" dirty="0"/>
          </a:p>
        </p:txBody>
      </p:sp>
      <p:sp>
        <p:nvSpPr>
          <p:cNvPr id="4" name="灯片编号占位符 3"/>
          <p:cNvSpPr>
            <a:spLocks noGrp="1"/>
          </p:cNvSpPr>
          <p:nvPr>
            <p:ph type="sldNum" sz="quarter" idx="10"/>
          </p:nvPr>
        </p:nvSpPr>
        <p:spPr/>
        <p:txBody>
          <a:bodyPr/>
          <a:lstStyle/>
          <a:p>
            <a:fld id="{11920E77-9BE9-420C-B698-3E0ECA1FA4F1}" type="slidenum">
              <a:rPr lang="zh-CN" altLang="en-US" smtClean="0"/>
              <a:t>31</a:t>
            </a:fld>
            <a:endParaRPr lang="zh-CN" altLang="en-US"/>
          </a:p>
        </p:txBody>
      </p:sp>
    </p:spTree>
    <p:extLst>
      <p:ext uri="{BB962C8B-B14F-4D97-AF65-F5344CB8AC3E}">
        <p14:creationId xmlns:p14="http://schemas.microsoft.com/office/powerpoint/2010/main" val="292445719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本次报告的提纲如下，</a:t>
            </a:r>
            <a:endParaRPr lang="en-US" altLang="zh-CN" dirty="0"/>
          </a:p>
          <a:p>
            <a:endParaRPr lang="en-US" altLang="zh-CN" dirty="0"/>
          </a:p>
        </p:txBody>
      </p:sp>
      <p:sp>
        <p:nvSpPr>
          <p:cNvPr id="4" name="灯片编号占位符 3"/>
          <p:cNvSpPr>
            <a:spLocks noGrp="1"/>
          </p:cNvSpPr>
          <p:nvPr>
            <p:ph type="sldNum" sz="quarter" idx="10"/>
          </p:nvPr>
        </p:nvSpPr>
        <p:spPr/>
        <p:txBody>
          <a:bodyPr/>
          <a:lstStyle/>
          <a:p>
            <a:fld id="{11920E77-9BE9-420C-B698-3E0ECA1FA4F1}" type="slidenum">
              <a:rPr lang="zh-CN" altLang="en-US" smtClean="0"/>
              <a:t>32</a:t>
            </a:fld>
            <a:endParaRPr lang="zh-CN" altLang="en-US"/>
          </a:p>
        </p:txBody>
      </p:sp>
    </p:spTree>
    <p:extLst>
      <p:ext uri="{BB962C8B-B14F-4D97-AF65-F5344CB8AC3E}">
        <p14:creationId xmlns:p14="http://schemas.microsoft.com/office/powerpoint/2010/main" val="322506083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本次报告的提纲如下，</a:t>
            </a:r>
            <a:endParaRPr lang="en-US" altLang="zh-CN" dirty="0"/>
          </a:p>
          <a:p>
            <a:endParaRPr lang="en-US" altLang="zh-CN" dirty="0"/>
          </a:p>
        </p:txBody>
      </p:sp>
      <p:sp>
        <p:nvSpPr>
          <p:cNvPr id="4" name="灯片编号占位符 3"/>
          <p:cNvSpPr>
            <a:spLocks noGrp="1"/>
          </p:cNvSpPr>
          <p:nvPr>
            <p:ph type="sldNum" sz="quarter" idx="10"/>
          </p:nvPr>
        </p:nvSpPr>
        <p:spPr/>
        <p:txBody>
          <a:bodyPr/>
          <a:lstStyle/>
          <a:p>
            <a:fld id="{11920E77-9BE9-420C-B698-3E0ECA1FA4F1}" type="slidenum">
              <a:rPr lang="zh-CN" altLang="en-US" smtClean="0"/>
              <a:t>33</a:t>
            </a:fld>
            <a:endParaRPr lang="zh-CN" altLang="en-US"/>
          </a:p>
        </p:txBody>
      </p:sp>
    </p:spTree>
    <p:extLst>
      <p:ext uri="{BB962C8B-B14F-4D97-AF65-F5344CB8AC3E}">
        <p14:creationId xmlns:p14="http://schemas.microsoft.com/office/powerpoint/2010/main" val="284066376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本次报告的提纲如下，</a:t>
            </a:r>
            <a:endParaRPr lang="en-US" altLang="zh-CN" dirty="0"/>
          </a:p>
          <a:p>
            <a:endParaRPr lang="en-US" altLang="zh-CN" dirty="0"/>
          </a:p>
        </p:txBody>
      </p:sp>
      <p:sp>
        <p:nvSpPr>
          <p:cNvPr id="4" name="灯片编号占位符 3"/>
          <p:cNvSpPr>
            <a:spLocks noGrp="1"/>
          </p:cNvSpPr>
          <p:nvPr>
            <p:ph type="sldNum" sz="quarter" idx="10"/>
          </p:nvPr>
        </p:nvSpPr>
        <p:spPr/>
        <p:txBody>
          <a:bodyPr/>
          <a:lstStyle/>
          <a:p>
            <a:fld id="{11920E77-9BE9-420C-B698-3E0ECA1FA4F1}" type="slidenum">
              <a:rPr lang="zh-CN" altLang="en-US" smtClean="0"/>
              <a:t>34</a:t>
            </a:fld>
            <a:endParaRPr lang="zh-CN" altLang="en-US"/>
          </a:p>
        </p:txBody>
      </p:sp>
    </p:spTree>
    <p:extLst>
      <p:ext uri="{BB962C8B-B14F-4D97-AF65-F5344CB8AC3E}">
        <p14:creationId xmlns:p14="http://schemas.microsoft.com/office/powerpoint/2010/main" val="260352456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本次报告的提纲如下，</a:t>
            </a:r>
            <a:endParaRPr lang="en-US" altLang="zh-CN" dirty="0"/>
          </a:p>
          <a:p>
            <a:endParaRPr lang="en-US" altLang="zh-CN" dirty="0"/>
          </a:p>
        </p:txBody>
      </p:sp>
      <p:sp>
        <p:nvSpPr>
          <p:cNvPr id="4" name="灯片编号占位符 3"/>
          <p:cNvSpPr>
            <a:spLocks noGrp="1"/>
          </p:cNvSpPr>
          <p:nvPr>
            <p:ph type="sldNum" sz="quarter" idx="10"/>
          </p:nvPr>
        </p:nvSpPr>
        <p:spPr/>
        <p:txBody>
          <a:bodyPr/>
          <a:lstStyle/>
          <a:p>
            <a:fld id="{11920E77-9BE9-420C-B698-3E0ECA1FA4F1}" type="slidenum">
              <a:rPr lang="zh-CN" altLang="en-US" smtClean="0"/>
              <a:t>35</a:t>
            </a:fld>
            <a:endParaRPr lang="zh-CN" altLang="en-US"/>
          </a:p>
        </p:txBody>
      </p:sp>
    </p:spTree>
    <p:extLst>
      <p:ext uri="{BB962C8B-B14F-4D97-AF65-F5344CB8AC3E}">
        <p14:creationId xmlns:p14="http://schemas.microsoft.com/office/powerpoint/2010/main" val="320092620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本次报告的提纲如下，</a:t>
            </a:r>
            <a:endParaRPr lang="en-US" altLang="zh-CN" dirty="0"/>
          </a:p>
          <a:p>
            <a:endParaRPr lang="en-US" altLang="zh-CN" dirty="0"/>
          </a:p>
        </p:txBody>
      </p:sp>
      <p:sp>
        <p:nvSpPr>
          <p:cNvPr id="4" name="灯片编号占位符 3"/>
          <p:cNvSpPr>
            <a:spLocks noGrp="1"/>
          </p:cNvSpPr>
          <p:nvPr>
            <p:ph type="sldNum" sz="quarter" idx="10"/>
          </p:nvPr>
        </p:nvSpPr>
        <p:spPr/>
        <p:txBody>
          <a:bodyPr/>
          <a:lstStyle/>
          <a:p>
            <a:fld id="{11920E77-9BE9-420C-B698-3E0ECA1FA4F1}" type="slidenum">
              <a:rPr lang="zh-CN" altLang="en-US" smtClean="0"/>
              <a:t>36</a:t>
            </a:fld>
            <a:endParaRPr lang="zh-CN" altLang="en-US"/>
          </a:p>
        </p:txBody>
      </p:sp>
    </p:spTree>
    <p:extLst>
      <p:ext uri="{BB962C8B-B14F-4D97-AF65-F5344CB8AC3E}">
        <p14:creationId xmlns:p14="http://schemas.microsoft.com/office/powerpoint/2010/main" val="214429757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本次报告的提纲如下，</a:t>
            </a:r>
            <a:endParaRPr lang="en-US" altLang="zh-CN" dirty="0"/>
          </a:p>
          <a:p>
            <a:endParaRPr lang="en-US" altLang="zh-CN" dirty="0"/>
          </a:p>
        </p:txBody>
      </p:sp>
      <p:sp>
        <p:nvSpPr>
          <p:cNvPr id="4" name="灯片编号占位符 3"/>
          <p:cNvSpPr>
            <a:spLocks noGrp="1"/>
          </p:cNvSpPr>
          <p:nvPr>
            <p:ph type="sldNum" sz="quarter" idx="10"/>
          </p:nvPr>
        </p:nvSpPr>
        <p:spPr/>
        <p:txBody>
          <a:bodyPr/>
          <a:lstStyle/>
          <a:p>
            <a:fld id="{11920E77-9BE9-420C-B698-3E0ECA1FA4F1}" type="slidenum">
              <a:rPr lang="zh-CN" altLang="en-US" smtClean="0"/>
              <a:t>37</a:t>
            </a:fld>
            <a:endParaRPr lang="zh-CN" altLang="en-US"/>
          </a:p>
        </p:txBody>
      </p:sp>
    </p:spTree>
    <p:extLst>
      <p:ext uri="{BB962C8B-B14F-4D97-AF65-F5344CB8AC3E}">
        <p14:creationId xmlns:p14="http://schemas.microsoft.com/office/powerpoint/2010/main" val="245491696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本次报告的提纲如下，</a:t>
            </a:r>
            <a:endParaRPr lang="en-US" altLang="zh-CN" dirty="0"/>
          </a:p>
          <a:p>
            <a:endParaRPr lang="en-US" altLang="zh-CN" dirty="0"/>
          </a:p>
        </p:txBody>
      </p:sp>
      <p:sp>
        <p:nvSpPr>
          <p:cNvPr id="4" name="灯片编号占位符 3"/>
          <p:cNvSpPr>
            <a:spLocks noGrp="1"/>
          </p:cNvSpPr>
          <p:nvPr>
            <p:ph type="sldNum" sz="quarter" idx="10"/>
          </p:nvPr>
        </p:nvSpPr>
        <p:spPr/>
        <p:txBody>
          <a:bodyPr/>
          <a:lstStyle/>
          <a:p>
            <a:fld id="{11920E77-9BE9-420C-B698-3E0ECA1FA4F1}" type="slidenum">
              <a:rPr lang="zh-CN" altLang="en-US" smtClean="0"/>
              <a:t>38</a:t>
            </a:fld>
            <a:endParaRPr lang="zh-CN" altLang="en-US"/>
          </a:p>
        </p:txBody>
      </p:sp>
    </p:spTree>
    <p:extLst>
      <p:ext uri="{BB962C8B-B14F-4D97-AF65-F5344CB8AC3E}">
        <p14:creationId xmlns:p14="http://schemas.microsoft.com/office/powerpoint/2010/main" val="6623477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本次报告的提纲如下，</a:t>
            </a:r>
            <a:endParaRPr lang="en-US" altLang="zh-CN" dirty="0"/>
          </a:p>
          <a:p>
            <a:endParaRPr lang="en-US" altLang="zh-CN" dirty="0"/>
          </a:p>
        </p:txBody>
      </p:sp>
      <p:sp>
        <p:nvSpPr>
          <p:cNvPr id="4" name="灯片编号占位符 3"/>
          <p:cNvSpPr>
            <a:spLocks noGrp="1"/>
          </p:cNvSpPr>
          <p:nvPr>
            <p:ph type="sldNum" sz="quarter" idx="10"/>
          </p:nvPr>
        </p:nvSpPr>
        <p:spPr/>
        <p:txBody>
          <a:bodyPr/>
          <a:lstStyle/>
          <a:p>
            <a:fld id="{11920E77-9BE9-420C-B698-3E0ECA1FA4F1}" type="slidenum">
              <a:rPr lang="zh-CN" altLang="en-US" smtClean="0"/>
              <a:t>39</a:t>
            </a:fld>
            <a:endParaRPr lang="zh-CN" altLang="en-US"/>
          </a:p>
        </p:txBody>
      </p:sp>
    </p:spTree>
    <p:extLst>
      <p:ext uri="{BB962C8B-B14F-4D97-AF65-F5344CB8AC3E}">
        <p14:creationId xmlns:p14="http://schemas.microsoft.com/office/powerpoint/2010/main" val="353955003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本次报告的提纲如下，</a:t>
            </a:r>
            <a:endParaRPr lang="en-US" altLang="zh-CN" dirty="0"/>
          </a:p>
          <a:p>
            <a:endParaRPr lang="en-US" altLang="zh-CN" dirty="0"/>
          </a:p>
        </p:txBody>
      </p:sp>
      <p:sp>
        <p:nvSpPr>
          <p:cNvPr id="4" name="灯片编号占位符 3"/>
          <p:cNvSpPr>
            <a:spLocks noGrp="1"/>
          </p:cNvSpPr>
          <p:nvPr>
            <p:ph type="sldNum" sz="quarter" idx="10"/>
          </p:nvPr>
        </p:nvSpPr>
        <p:spPr/>
        <p:txBody>
          <a:bodyPr/>
          <a:lstStyle/>
          <a:p>
            <a:fld id="{11920E77-9BE9-420C-B698-3E0ECA1FA4F1}" type="slidenum">
              <a:rPr lang="zh-CN" altLang="en-US" smtClean="0"/>
              <a:t>40</a:t>
            </a:fld>
            <a:endParaRPr lang="zh-CN" altLang="en-US"/>
          </a:p>
        </p:txBody>
      </p:sp>
    </p:spTree>
    <p:extLst>
      <p:ext uri="{BB962C8B-B14F-4D97-AF65-F5344CB8AC3E}">
        <p14:creationId xmlns:p14="http://schemas.microsoft.com/office/powerpoint/2010/main" val="2333651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本次报告的提纲如下，</a:t>
            </a:r>
            <a:endParaRPr lang="en-US" altLang="zh-CN" dirty="0"/>
          </a:p>
          <a:p>
            <a:endParaRPr lang="en-US" altLang="zh-CN" dirty="0"/>
          </a:p>
        </p:txBody>
      </p:sp>
      <p:sp>
        <p:nvSpPr>
          <p:cNvPr id="4" name="灯片编号占位符 3"/>
          <p:cNvSpPr>
            <a:spLocks noGrp="1"/>
          </p:cNvSpPr>
          <p:nvPr>
            <p:ph type="sldNum" sz="quarter" idx="10"/>
          </p:nvPr>
        </p:nvSpPr>
        <p:spPr/>
        <p:txBody>
          <a:bodyPr/>
          <a:lstStyle/>
          <a:p>
            <a:fld id="{11920E77-9BE9-420C-B698-3E0ECA1FA4F1}" type="slidenum">
              <a:rPr lang="zh-CN" altLang="en-US" smtClean="0"/>
              <a:t>4</a:t>
            </a:fld>
            <a:endParaRPr lang="zh-CN" altLang="en-US"/>
          </a:p>
        </p:txBody>
      </p:sp>
    </p:spTree>
    <p:extLst>
      <p:ext uri="{BB962C8B-B14F-4D97-AF65-F5344CB8AC3E}">
        <p14:creationId xmlns:p14="http://schemas.microsoft.com/office/powerpoint/2010/main" val="164262024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本次报告的提纲如下，</a:t>
            </a:r>
            <a:endParaRPr lang="en-US" altLang="zh-CN" dirty="0"/>
          </a:p>
          <a:p>
            <a:endParaRPr lang="en-US" altLang="zh-CN" dirty="0"/>
          </a:p>
        </p:txBody>
      </p:sp>
      <p:sp>
        <p:nvSpPr>
          <p:cNvPr id="4" name="灯片编号占位符 3"/>
          <p:cNvSpPr>
            <a:spLocks noGrp="1"/>
          </p:cNvSpPr>
          <p:nvPr>
            <p:ph type="sldNum" sz="quarter" idx="10"/>
          </p:nvPr>
        </p:nvSpPr>
        <p:spPr/>
        <p:txBody>
          <a:bodyPr/>
          <a:lstStyle/>
          <a:p>
            <a:fld id="{11920E77-9BE9-420C-B698-3E0ECA1FA4F1}" type="slidenum">
              <a:rPr lang="zh-CN" altLang="en-US" smtClean="0"/>
              <a:t>41</a:t>
            </a:fld>
            <a:endParaRPr lang="zh-CN" altLang="en-US"/>
          </a:p>
        </p:txBody>
      </p:sp>
    </p:spTree>
    <p:extLst>
      <p:ext uri="{BB962C8B-B14F-4D97-AF65-F5344CB8AC3E}">
        <p14:creationId xmlns:p14="http://schemas.microsoft.com/office/powerpoint/2010/main" val="86564690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本次报告的提纲如下，</a:t>
            </a:r>
            <a:endParaRPr lang="en-US" altLang="zh-CN" dirty="0"/>
          </a:p>
          <a:p>
            <a:endParaRPr lang="en-US" altLang="zh-CN" dirty="0"/>
          </a:p>
        </p:txBody>
      </p:sp>
      <p:sp>
        <p:nvSpPr>
          <p:cNvPr id="4" name="灯片编号占位符 3"/>
          <p:cNvSpPr>
            <a:spLocks noGrp="1"/>
          </p:cNvSpPr>
          <p:nvPr>
            <p:ph type="sldNum" sz="quarter" idx="10"/>
          </p:nvPr>
        </p:nvSpPr>
        <p:spPr/>
        <p:txBody>
          <a:bodyPr/>
          <a:lstStyle/>
          <a:p>
            <a:fld id="{11920E77-9BE9-420C-B698-3E0ECA1FA4F1}" type="slidenum">
              <a:rPr lang="zh-CN" altLang="en-US" smtClean="0"/>
              <a:t>42</a:t>
            </a:fld>
            <a:endParaRPr lang="zh-CN" altLang="en-US"/>
          </a:p>
        </p:txBody>
      </p:sp>
    </p:spTree>
    <p:extLst>
      <p:ext uri="{BB962C8B-B14F-4D97-AF65-F5344CB8AC3E}">
        <p14:creationId xmlns:p14="http://schemas.microsoft.com/office/powerpoint/2010/main" val="89465783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 y="931863"/>
            <a:ext cx="3963988" cy="2230437"/>
          </a:xfrm>
        </p:spPr>
      </p:sp>
      <p:sp>
        <p:nvSpPr>
          <p:cNvPr id="3" name="备注占位符 2"/>
          <p:cNvSpPr>
            <a:spLocks noGrp="1"/>
          </p:cNvSpPr>
          <p:nvPr>
            <p:ph type="body" idx="1"/>
          </p:nvPr>
        </p:nvSpPr>
        <p:spPr/>
        <p:txBody>
          <a:bodyPr/>
          <a:lstStyle/>
          <a:p>
            <a:r>
              <a:rPr lang="zh-CN" altLang="en-US" dirty="0"/>
              <a:t>以上是我汇报的全部内容，请各位专家指正</a:t>
            </a:r>
          </a:p>
        </p:txBody>
      </p:sp>
      <p:sp>
        <p:nvSpPr>
          <p:cNvPr id="4" name="页眉占位符 3"/>
          <p:cNvSpPr>
            <a:spLocks noGrp="1"/>
          </p:cNvSpPr>
          <p:nvPr>
            <p:ph type="hdr" sz="quarter"/>
          </p:nvPr>
        </p:nvSpPr>
        <p:spPr/>
        <p:txBody>
          <a:bodyPr/>
          <a:lstStyle/>
          <a:p>
            <a:r>
              <a:rPr lang="en-US"/>
              <a:t>Presentation Title</a:t>
            </a:r>
            <a:endParaRPr lang="en-US" dirty="0"/>
          </a:p>
        </p:txBody>
      </p:sp>
      <p:sp>
        <p:nvSpPr>
          <p:cNvPr id="5" name="日期占位符 4"/>
          <p:cNvSpPr>
            <a:spLocks noGrp="1"/>
          </p:cNvSpPr>
          <p:nvPr>
            <p:ph type="dt" idx="1"/>
          </p:nvPr>
        </p:nvSpPr>
        <p:spPr/>
        <p:txBody>
          <a:bodyPr/>
          <a:lstStyle/>
          <a:p>
            <a:fld id="{6953BD76-09F8-4556-8F7F-1E413B4F017A}" type="datetime1">
              <a:rPr lang="en-US" altLang="zh-CN" smtClean="0"/>
              <a:t>9/11/24</a:t>
            </a:fld>
            <a:endParaRPr lang="en-US"/>
          </a:p>
        </p:txBody>
      </p:sp>
      <p:sp>
        <p:nvSpPr>
          <p:cNvPr id="6" name="页脚占位符 5"/>
          <p:cNvSpPr>
            <a:spLocks noGrp="1"/>
          </p:cNvSpPr>
          <p:nvPr>
            <p:ph type="ftr" sz="quarter" idx="4"/>
          </p:nvPr>
        </p:nvSpPr>
        <p:spPr/>
        <p:txBody>
          <a:bodyPr/>
          <a:lstStyle/>
          <a:p>
            <a:r>
              <a:rPr lang="en-US"/>
              <a:t>Confidentiality Label</a:t>
            </a:r>
          </a:p>
        </p:txBody>
      </p:sp>
      <p:sp>
        <p:nvSpPr>
          <p:cNvPr id="7" name="灯片编号占位符 6"/>
          <p:cNvSpPr>
            <a:spLocks noGrp="1"/>
          </p:cNvSpPr>
          <p:nvPr>
            <p:ph type="sldNum" sz="quarter" idx="5"/>
          </p:nvPr>
        </p:nvSpPr>
        <p:spPr/>
        <p:txBody>
          <a:bodyPr/>
          <a:lstStyle/>
          <a:p>
            <a:fld id="{57788AFD-C26B-478C-B2D8-3A933D69C95F}" type="slidenum">
              <a:rPr lang="en-US" smtClean="0"/>
              <a:t>43</a:t>
            </a:fld>
            <a:endParaRPr lang="en-US"/>
          </a:p>
        </p:txBody>
      </p:sp>
    </p:spTree>
    <p:extLst>
      <p:ext uri="{BB962C8B-B14F-4D97-AF65-F5344CB8AC3E}">
        <p14:creationId xmlns:p14="http://schemas.microsoft.com/office/powerpoint/2010/main" val="14443104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本次报告的提纲如下，</a:t>
            </a:r>
            <a:endParaRPr lang="en-US" altLang="zh-CN" dirty="0"/>
          </a:p>
          <a:p>
            <a:endParaRPr lang="en-US" altLang="zh-CN" dirty="0"/>
          </a:p>
        </p:txBody>
      </p:sp>
      <p:sp>
        <p:nvSpPr>
          <p:cNvPr id="4" name="灯片编号占位符 3"/>
          <p:cNvSpPr>
            <a:spLocks noGrp="1"/>
          </p:cNvSpPr>
          <p:nvPr>
            <p:ph type="sldNum" sz="quarter" idx="10"/>
          </p:nvPr>
        </p:nvSpPr>
        <p:spPr/>
        <p:txBody>
          <a:bodyPr/>
          <a:lstStyle/>
          <a:p>
            <a:fld id="{11920E77-9BE9-420C-B698-3E0ECA1FA4F1}" type="slidenum">
              <a:rPr lang="zh-CN" altLang="en-US" smtClean="0"/>
              <a:t>5</a:t>
            </a:fld>
            <a:endParaRPr lang="zh-CN" altLang="en-US"/>
          </a:p>
        </p:txBody>
      </p:sp>
    </p:spTree>
    <p:extLst>
      <p:ext uri="{BB962C8B-B14F-4D97-AF65-F5344CB8AC3E}">
        <p14:creationId xmlns:p14="http://schemas.microsoft.com/office/powerpoint/2010/main" val="25478827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本次报告的提纲如下，</a:t>
            </a:r>
            <a:endParaRPr lang="en-US" altLang="zh-CN" dirty="0"/>
          </a:p>
          <a:p>
            <a:endParaRPr lang="en-US" altLang="zh-CN" dirty="0"/>
          </a:p>
        </p:txBody>
      </p:sp>
      <p:sp>
        <p:nvSpPr>
          <p:cNvPr id="4" name="灯片编号占位符 3"/>
          <p:cNvSpPr>
            <a:spLocks noGrp="1"/>
          </p:cNvSpPr>
          <p:nvPr>
            <p:ph type="sldNum" sz="quarter" idx="10"/>
          </p:nvPr>
        </p:nvSpPr>
        <p:spPr/>
        <p:txBody>
          <a:bodyPr/>
          <a:lstStyle/>
          <a:p>
            <a:fld id="{11920E77-9BE9-420C-B698-3E0ECA1FA4F1}" type="slidenum">
              <a:rPr lang="zh-CN" altLang="en-US" smtClean="0"/>
              <a:t>6</a:t>
            </a:fld>
            <a:endParaRPr lang="zh-CN" altLang="en-US"/>
          </a:p>
        </p:txBody>
      </p:sp>
    </p:spTree>
    <p:extLst>
      <p:ext uri="{BB962C8B-B14F-4D97-AF65-F5344CB8AC3E}">
        <p14:creationId xmlns:p14="http://schemas.microsoft.com/office/powerpoint/2010/main" val="33591343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本次报告的提纲如下，</a:t>
            </a:r>
            <a:endParaRPr lang="en-US" altLang="zh-CN" dirty="0"/>
          </a:p>
          <a:p>
            <a:endParaRPr lang="en-US" altLang="zh-CN" dirty="0"/>
          </a:p>
        </p:txBody>
      </p:sp>
      <p:sp>
        <p:nvSpPr>
          <p:cNvPr id="4" name="灯片编号占位符 3"/>
          <p:cNvSpPr>
            <a:spLocks noGrp="1"/>
          </p:cNvSpPr>
          <p:nvPr>
            <p:ph type="sldNum" sz="quarter" idx="10"/>
          </p:nvPr>
        </p:nvSpPr>
        <p:spPr/>
        <p:txBody>
          <a:bodyPr/>
          <a:lstStyle/>
          <a:p>
            <a:fld id="{11920E77-9BE9-420C-B698-3E0ECA1FA4F1}" type="slidenum">
              <a:rPr lang="zh-CN" altLang="en-US" smtClean="0"/>
              <a:t>7</a:t>
            </a:fld>
            <a:endParaRPr lang="zh-CN" altLang="en-US"/>
          </a:p>
        </p:txBody>
      </p:sp>
    </p:spTree>
    <p:extLst>
      <p:ext uri="{BB962C8B-B14F-4D97-AF65-F5344CB8AC3E}">
        <p14:creationId xmlns:p14="http://schemas.microsoft.com/office/powerpoint/2010/main" val="4639893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本次报告的提纲如下，</a:t>
            </a:r>
            <a:endParaRPr lang="en-US" altLang="zh-CN" dirty="0"/>
          </a:p>
          <a:p>
            <a:endParaRPr lang="en-US" altLang="zh-CN" dirty="0"/>
          </a:p>
        </p:txBody>
      </p:sp>
      <p:sp>
        <p:nvSpPr>
          <p:cNvPr id="4" name="灯片编号占位符 3"/>
          <p:cNvSpPr>
            <a:spLocks noGrp="1"/>
          </p:cNvSpPr>
          <p:nvPr>
            <p:ph type="sldNum" sz="quarter" idx="10"/>
          </p:nvPr>
        </p:nvSpPr>
        <p:spPr/>
        <p:txBody>
          <a:bodyPr/>
          <a:lstStyle/>
          <a:p>
            <a:fld id="{11920E77-9BE9-420C-B698-3E0ECA1FA4F1}" type="slidenum">
              <a:rPr lang="zh-CN" altLang="en-US" smtClean="0"/>
              <a:t>8</a:t>
            </a:fld>
            <a:endParaRPr lang="zh-CN" altLang="en-US"/>
          </a:p>
        </p:txBody>
      </p:sp>
    </p:spTree>
    <p:extLst>
      <p:ext uri="{BB962C8B-B14F-4D97-AF65-F5344CB8AC3E}">
        <p14:creationId xmlns:p14="http://schemas.microsoft.com/office/powerpoint/2010/main" val="35680939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本次报告的提纲如下，</a:t>
            </a:r>
            <a:endParaRPr lang="en-US" altLang="zh-CN" dirty="0"/>
          </a:p>
          <a:p>
            <a:endParaRPr lang="en-US" altLang="zh-CN" dirty="0"/>
          </a:p>
        </p:txBody>
      </p:sp>
      <p:sp>
        <p:nvSpPr>
          <p:cNvPr id="4" name="灯片编号占位符 3"/>
          <p:cNvSpPr>
            <a:spLocks noGrp="1"/>
          </p:cNvSpPr>
          <p:nvPr>
            <p:ph type="sldNum" sz="quarter" idx="10"/>
          </p:nvPr>
        </p:nvSpPr>
        <p:spPr/>
        <p:txBody>
          <a:bodyPr/>
          <a:lstStyle/>
          <a:p>
            <a:fld id="{11920E77-9BE9-420C-B698-3E0ECA1FA4F1}" type="slidenum">
              <a:rPr lang="zh-CN" altLang="en-US" smtClean="0"/>
              <a:t>9</a:t>
            </a:fld>
            <a:endParaRPr lang="zh-CN" altLang="en-US"/>
          </a:p>
        </p:txBody>
      </p:sp>
    </p:spTree>
    <p:extLst>
      <p:ext uri="{BB962C8B-B14F-4D97-AF65-F5344CB8AC3E}">
        <p14:creationId xmlns:p14="http://schemas.microsoft.com/office/powerpoint/2010/main" val="24708766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Ref idx="1001">
        <a:schemeClr val="bg1"/>
      </p:bgRef>
    </p:bg>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0" y="2348881"/>
            <a:ext cx="12192000" cy="1470025"/>
          </a:xfrm>
          <a:solidFill>
            <a:schemeClr val="accent1">
              <a:lumMod val="75000"/>
            </a:schemeClr>
          </a:solidFill>
          <a:ln>
            <a:noFill/>
          </a:ln>
          <a:effectLst>
            <a:outerShdw blurRad="50800" dist="38100" dir="2700000" algn="tl" rotWithShape="0">
              <a:prstClr val="black">
                <a:alpha val="40000"/>
              </a:prstClr>
            </a:outerShdw>
          </a:effectLst>
        </p:spPr>
        <p:txBody>
          <a:bodyPr>
            <a:normAutofit/>
          </a:bodyPr>
          <a:lstStyle>
            <a:lvl1pPr>
              <a:defRPr sz="4400" b="1" baseline="0">
                <a:solidFill>
                  <a:schemeClr val="bg1">
                    <a:lumMod val="95000"/>
                  </a:schemeClr>
                </a:solidFill>
                <a:effectLst>
                  <a:outerShdw blurRad="50800" dist="38100" algn="l" rotWithShape="0">
                    <a:prstClr val="black">
                      <a:alpha val="40000"/>
                    </a:prstClr>
                  </a:outerShdw>
                </a:effectLst>
                <a:latin typeface="等线" panose="02010600030101010101" pitchFamily="2" charset="-122"/>
                <a:ea typeface="楷体" panose="02010609060101010101" pitchFamily="49" charset="-122"/>
                <a:cs typeface="Times New Roman" panose="02020603050405020304" pitchFamily="18" charset="0"/>
              </a:defRPr>
            </a:lvl1pPr>
          </a:lstStyle>
          <a:p>
            <a:r>
              <a:rPr lang="en-US" altLang="zh-CN" dirty="0"/>
              <a:t>Title</a:t>
            </a:r>
            <a:endParaRPr lang="zh-CN" altLang="en-US" dirty="0"/>
          </a:p>
        </p:txBody>
      </p:sp>
      <p:sp>
        <p:nvSpPr>
          <p:cNvPr id="3" name="副标题 2"/>
          <p:cNvSpPr>
            <a:spLocks noGrp="1"/>
          </p:cNvSpPr>
          <p:nvPr>
            <p:ph type="subTitle" idx="1" hasCustomPrompt="1"/>
          </p:nvPr>
        </p:nvSpPr>
        <p:spPr>
          <a:xfrm>
            <a:off x="1828800" y="4038285"/>
            <a:ext cx="8534400" cy="1983003"/>
          </a:xfrm>
        </p:spPr>
        <p:txBody>
          <a:bodyPr anchor="ctr" anchorCtr="1">
            <a:noAutofit/>
          </a:bodyPr>
          <a:lstStyle>
            <a:lvl1pPr marL="0" indent="0" algn="ctr">
              <a:lnSpc>
                <a:spcPct val="150000"/>
              </a:lnSpc>
              <a:spcBef>
                <a:spcPts val="0"/>
              </a:spcBef>
              <a:spcAft>
                <a:spcPts val="0"/>
              </a:spcAft>
              <a:buNone/>
              <a:defRPr sz="1800" b="0">
                <a:solidFill>
                  <a:schemeClr val="tx1">
                    <a:lumMod val="75000"/>
                    <a:lumOff val="25000"/>
                  </a:schemeClr>
                </a:solidFill>
                <a:latin typeface="等线" panose="02010600030101010101" pitchFamily="2" charset="-122"/>
                <a:ea typeface="等线" panose="02010600030101010101" pitchFamily="2" charset="-122"/>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ltLang="zh-CN" dirty="0"/>
              <a:t>Reporter</a:t>
            </a:r>
          </a:p>
          <a:p>
            <a:r>
              <a:rPr lang="en-US" altLang="zh-CN" dirty="0"/>
              <a:t>Hangzhou </a:t>
            </a:r>
            <a:r>
              <a:rPr lang="en-US" altLang="zh-CN" dirty="0" err="1"/>
              <a:t>Dianzi</a:t>
            </a:r>
            <a:r>
              <a:rPr lang="en-US" altLang="zh-CN" dirty="0"/>
              <a:t> University</a:t>
            </a:r>
          </a:p>
          <a:p>
            <a:r>
              <a:rPr lang="en-US" altLang="zh-CN" dirty="0"/>
              <a:t>Email: </a:t>
            </a:r>
          </a:p>
          <a:p>
            <a:r>
              <a:rPr lang="en-US" altLang="zh-CN" dirty="0"/>
              <a:t>http://camalab.hdu.edu.cn</a:t>
            </a:r>
            <a:endParaRPr lang="zh-CN" altLang="en-US" dirty="0"/>
          </a:p>
        </p:txBody>
      </p:sp>
      <p:sp>
        <p:nvSpPr>
          <p:cNvPr id="6" name="梯形 5"/>
          <p:cNvSpPr/>
          <p:nvPr userDrawn="1"/>
        </p:nvSpPr>
        <p:spPr>
          <a:xfrm rot="18949264">
            <a:off x="-555650" y="540832"/>
            <a:ext cx="2849619" cy="457480"/>
          </a:xfrm>
          <a:prstGeom prst="trapezoid">
            <a:avLst>
              <a:gd name="adj" fmla="val 9460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latin typeface="+mj-ea"/>
                <a:ea typeface="+mj-ea"/>
                <a:cs typeface="Times New Roman" panose="02020603050405020304" pitchFamily="18" charset="0"/>
              </a:rPr>
              <a:t>论文写作指导</a:t>
            </a:r>
          </a:p>
        </p:txBody>
      </p:sp>
      <p:pic>
        <p:nvPicPr>
          <p:cNvPr id="7" name="图片 6"/>
          <p:cNvPicPr>
            <a:picLocks noChangeAspect="1"/>
          </p:cNvPicPr>
          <p:nvPr userDrawn="1"/>
        </p:nvPicPr>
        <p:blipFill>
          <a:blip r:embed="rId2"/>
          <a:stretch>
            <a:fillRect/>
          </a:stretch>
        </p:blipFill>
        <p:spPr>
          <a:xfrm>
            <a:off x="11064552" y="44624"/>
            <a:ext cx="1016177" cy="1008112"/>
          </a:xfrm>
          <a:prstGeom prst="rect">
            <a:avLst/>
          </a:prstGeom>
        </p:spPr>
      </p:pic>
    </p:spTree>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0" y="202630"/>
            <a:ext cx="12192000" cy="562074"/>
          </a:xfrm>
          <a:noFill/>
          <a:ln>
            <a:noFill/>
          </a:ln>
        </p:spPr>
        <p:txBody>
          <a:bodyPr>
            <a:noAutofit/>
          </a:bodyPr>
          <a:lstStyle>
            <a:lvl1pPr marL="360045" algn="l">
              <a:defRPr sz="3600" b="1" baseline="0">
                <a:solidFill>
                  <a:schemeClr val="tx2">
                    <a:lumMod val="75000"/>
                  </a:schemeClr>
                </a:solidFill>
                <a:latin typeface="等线" panose="02010600030101010101" pitchFamily="2" charset="-122"/>
                <a:ea typeface="楷体" panose="02010609060101010101" pitchFamily="49" charset="-122"/>
              </a:defRPr>
            </a:lvl1pPr>
          </a:lstStyle>
          <a:p>
            <a:r>
              <a:rPr lang="en-US" altLang="zh-CN" dirty="0"/>
              <a:t>Title</a:t>
            </a:r>
            <a:endParaRPr lang="zh-CN" altLang="en-US" dirty="0"/>
          </a:p>
        </p:txBody>
      </p:sp>
      <p:sp>
        <p:nvSpPr>
          <p:cNvPr id="3" name="内容占位符 2"/>
          <p:cNvSpPr>
            <a:spLocks noGrp="1"/>
          </p:cNvSpPr>
          <p:nvPr>
            <p:ph idx="1" hasCustomPrompt="1"/>
          </p:nvPr>
        </p:nvSpPr>
        <p:spPr>
          <a:xfrm>
            <a:off x="479376" y="908720"/>
            <a:ext cx="11103024" cy="5328592"/>
          </a:xfrm>
        </p:spPr>
        <p:txBody>
          <a:bodyPr/>
          <a:lstStyle>
            <a:lvl1pPr>
              <a:defRPr b="0" baseline="0">
                <a:solidFill>
                  <a:schemeClr val="tx1"/>
                </a:solidFill>
                <a:latin typeface="Times New Roman" panose="02020603050405020304" pitchFamily="18" charset="0"/>
                <a:ea typeface="黑体" panose="02010609060101010101" pitchFamily="49" charset="-122"/>
              </a:defRPr>
            </a:lvl1pPr>
            <a:lvl2pPr>
              <a:defRPr sz="2400">
                <a:latin typeface="Times New Roman" panose="02020603050405020304" pitchFamily="18" charset="0"/>
                <a:ea typeface="黑体" panose="02010609060101010101" pitchFamily="49" charset="-122"/>
              </a:defRPr>
            </a:lvl2pPr>
            <a:lvl3pPr>
              <a:defRPr sz="2000">
                <a:latin typeface="Times New Roman" panose="02020603050405020304" pitchFamily="18" charset="0"/>
                <a:ea typeface="黑体" panose="02010609060101010101" pitchFamily="49" charset="-122"/>
              </a:defRPr>
            </a:lvl3pPr>
            <a:lvl4pPr>
              <a:defRPr>
                <a:latin typeface="Times New Roman" panose="02020603050405020304" pitchFamily="18" charset="0"/>
                <a:ea typeface="黑体" panose="02010609060101010101" pitchFamily="49" charset="-122"/>
              </a:defRPr>
            </a:lvl4pPr>
            <a:lvl5pPr>
              <a:defRPr baseline="0">
                <a:latin typeface="Times New Roman" panose="02020603050405020304" pitchFamily="18" charset="0"/>
                <a:ea typeface="黑体" panose="02010609060101010101" pitchFamily="49" charset="-122"/>
              </a:defRPr>
            </a:lvl5pPr>
          </a:lstStyle>
          <a:p>
            <a:pPr lvl="0"/>
            <a:r>
              <a:rPr lang="en-US" altLang="zh-CN" dirty="0"/>
              <a:t>Title</a:t>
            </a:r>
            <a:endParaRPr lang="zh-CN" altLang="en-US" dirty="0"/>
          </a:p>
          <a:p>
            <a:pPr lvl="1"/>
            <a:r>
              <a:rPr lang="en-US" altLang="zh-CN" dirty="0"/>
              <a:t>First Level</a:t>
            </a:r>
            <a:endParaRPr lang="zh-CN" altLang="en-US" dirty="0"/>
          </a:p>
          <a:p>
            <a:pPr lvl="2"/>
            <a:r>
              <a:rPr lang="en-US" altLang="zh-CN" dirty="0"/>
              <a:t>Second Level</a:t>
            </a:r>
            <a:endParaRPr lang="zh-CN" altLang="en-US" dirty="0"/>
          </a:p>
          <a:p>
            <a:pPr lvl="3"/>
            <a:r>
              <a:rPr lang="en-US" altLang="zh-CN" dirty="0"/>
              <a:t>Third Level</a:t>
            </a:r>
            <a:endParaRPr lang="zh-CN" altLang="en-US" dirty="0"/>
          </a:p>
          <a:p>
            <a:pPr lvl="4"/>
            <a:r>
              <a:rPr lang="en-US" altLang="zh-CN" dirty="0"/>
              <a:t>Fourth Level</a:t>
            </a:r>
            <a:endParaRPr lang="zh-CN" altLang="en-US" dirty="0"/>
          </a:p>
        </p:txBody>
      </p:sp>
      <p:cxnSp>
        <p:nvCxnSpPr>
          <p:cNvPr id="5" name="直接连接符 4"/>
          <p:cNvCxnSpPr/>
          <p:nvPr userDrawn="1"/>
        </p:nvCxnSpPr>
        <p:spPr>
          <a:xfrm>
            <a:off x="479376" y="836712"/>
            <a:ext cx="11103024" cy="0"/>
          </a:xfrm>
          <a:prstGeom prst="line">
            <a:avLst/>
          </a:prstGeom>
          <a:ln w="571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pic>
        <p:nvPicPr>
          <p:cNvPr id="4" name="图片 3"/>
          <p:cNvPicPr>
            <a:picLocks noChangeAspect="1"/>
          </p:cNvPicPr>
          <p:nvPr userDrawn="1"/>
        </p:nvPicPr>
        <p:blipFill>
          <a:blip r:embed="rId2"/>
          <a:stretch>
            <a:fillRect/>
          </a:stretch>
        </p:blipFill>
        <p:spPr>
          <a:xfrm>
            <a:off x="11496600" y="82361"/>
            <a:ext cx="615218" cy="610335"/>
          </a:xfrm>
          <a:prstGeom prst="rect">
            <a:avLst/>
          </a:prstGeom>
        </p:spPr>
      </p:pic>
      <p:sp>
        <p:nvSpPr>
          <p:cNvPr id="6" name="Slide Number Placeholder 3"/>
          <p:cNvSpPr>
            <a:spLocks noGrp="1"/>
          </p:cNvSpPr>
          <p:nvPr>
            <p:ph type="sldNum" sz="quarter" idx="12"/>
          </p:nvPr>
        </p:nvSpPr>
        <p:spPr>
          <a:xfrm>
            <a:off x="9336360" y="6381328"/>
            <a:ext cx="2743200" cy="365125"/>
          </a:xfrm>
          <a:prstGeom prst="rect">
            <a:avLst/>
          </a:prstGeom>
        </p:spPr>
        <p:txBody>
          <a:bodyPr/>
          <a:lstStyle>
            <a:lvl1pPr>
              <a:defRPr sz="2400" b="1">
                <a:solidFill>
                  <a:schemeClr val="tx1"/>
                </a:solidFill>
                <a:latin typeface="Times New Roman" panose="02020603050405020304" pitchFamily="18" charset="0"/>
                <a:cs typeface="Times New Roman" panose="02020603050405020304" pitchFamily="18" charset="0"/>
              </a:defRPr>
            </a:lvl1pPr>
          </a:lstStyle>
          <a:p>
            <a:pPr algn="r"/>
            <a:fld id="{CBD803B2-A378-42BD-B5EC-F7748F169FE0}" type="slidenum">
              <a:rPr lang="en-US" altLang="zh-CN" smtClean="0"/>
              <a:t>‹#›</a:t>
            </a:fld>
            <a:endParaRPr lang="zh-CN"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4"/>
            <a:ext cx="2743200" cy="365125"/>
          </a:xfrm>
          <a:prstGeom prst="rect">
            <a:avLst/>
          </a:prstGeom>
        </p:spPr>
        <p:txBody>
          <a:bodyPr/>
          <a:lstStyle>
            <a:lvl1pPr>
              <a:defRPr>
                <a:ea typeface="Times New Roman" panose="02020603050405020304" pitchFamily="18" charset="0"/>
                <a:cs typeface="Times New Roman" panose="02020603050405020304" pitchFamily="18" charset="0"/>
              </a:defRPr>
            </a:lvl1pPr>
          </a:lstStyle>
          <a:p>
            <a:endParaRPr lang="en-US" dirty="0"/>
          </a:p>
        </p:txBody>
      </p:sp>
      <p:sp>
        <p:nvSpPr>
          <p:cNvPr id="3" name="Footer Placeholder 2"/>
          <p:cNvSpPr>
            <a:spLocks noGrp="1"/>
          </p:cNvSpPr>
          <p:nvPr>
            <p:ph type="ftr" sz="quarter" idx="11"/>
          </p:nvPr>
        </p:nvSpPr>
        <p:spPr>
          <a:xfrm>
            <a:off x="4038600" y="6356354"/>
            <a:ext cx="4114800" cy="365125"/>
          </a:xfrm>
          <a:prstGeom prst="rect">
            <a:avLst/>
          </a:prstGeom>
        </p:spPr>
        <p:txBody>
          <a:bodyPr/>
          <a:lstStyle>
            <a:lvl1pPr>
              <a:defRPr>
                <a:ea typeface="Times New Roman" panose="02020603050405020304" pitchFamily="18" charset="0"/>
                <a:cs typeface="Times New Roman" panose="02020603050405020304" pitchFamily="18" charset="0"/>
              </a:defRPr>
            </a:lvl1pPr>
          </a:lstStyle>
          <a:p>
            <a:endParaRPr lang="en-US" dirty="0"/>
          </a:p>
        </p:txBody>
      </p:sp>
      <p:sp>
        <p:nvSpPr>
          <p:cNvPr id="4" name="Slide Number Placeholder 3"/>
          <p:cNvSpPr>
            <a:spLocks noGrp="1"/>
          </p:cNvSpPr>
          <p:nvPr>
            <p:ph type="sldNum" sz="quarter" idx="12"/>
          </p:nvPr>
        </p:nvSpPr>
        <p:spPr>
          <a:xfrm>
            <a:off x="9448800" y="6356353"/>
            <a:ext cx="2743200" cy="365125"/>
          </a:xfrm>
          <a:prstGeom prst="rect">
            <a:avLst/>
          </a:prstGeom>
        </p:spPr>
        <p:txBody>
          <a:bodyPr/>
          <a:lstStyle>
            <a:lvl1pPr>
              <a:defRPr sz="2000" b="1">
                <a:solidFill>
                  <a:schemeClr val="tx1"/>
                </a:solidFill>
                <a:latin typeface="Times New Roman" panose="02020603050405020304" pitchFamily="18" charset="0"/>
                <a:cs typeface="Times New Roman" panose="02020603050405020304" pitchFamily="18" charset="0"/>
              </a:defRPr>
            </a:lvl1pPr>
          </a:lstStyle>
          <a:p>
            <a:fld id="{CBD803B2-A378-42BD-B5EC-F7748F169FE0}" type="slidenum">
              <a:rPr lang="en-US" altLang="zh-CN" smtClean="0"/>
              <a:t>‹#›</a:t>
            </a:fld>
            <a:endParaRPr lang="zh-CN"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600" y="274638"/>
            <a:ext cx="10972800" cy="562074"/>
          </a:xfrm>
          <a:prstGeom prst="rect">
            <a:avLst/>
          </a:prstGeom>
          <a:solidFill>
            <a:srgbClr val="C00000"/>
          </a:solidFill>
          <a:ln>
            <a:solidFill>
              <a:srgbClr val="C00000"/>
            </a:solidFill>
          </a:ln>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609600" y="1052736"/>
            <a:ext cx="10972800" cy="5328592"/>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hf hdr="0" ftr="0" dt="0"/>
  <p:txStyles>
    <p:titleStyle>
      <a:lvl1pPr algn="ctr" defTabSz="914400" rtl="0" eaLnBrk="1" latinLnBrk="0" hangingPunct="1">
        <a:spcBef>
          <a:spcPct val="0"/>
        </a:spcBef>
        <a:buNone/>
        <a:defRPr sz="3200" b="0" kern="1200">
          <a:solidFill>
            <a:schemeClr val="bg1"/>
          </a:solidFill>
          <a:latin typeface="Times New Roman" panose="02020603050405020304" pitchFamily="18" charset="0"/>
          <a:ea typeface="宋体" panose="02010600030101010101" pitchFamily="2" charset="-122"/>
          <a:cs typeface="Times New Roman" panose="02020603050405020304" pitchFamily="18" charset="0"/>
        </a:defRPr>
      </a:lvl1pPr>
    </p:titleStyle>
    <p:bodyStyle>
      <a:lvl1pPr marL="342900" indent="-342900" algn="l" defTabSz="914400" rtl="0" eaLnBrk="1" latinLnBrk="0" hangingPunct="1">
        <a:lnSpc>
          <a:spcPct val="125000"/>
        </a:lnSpc>
        <a:spcBef>
          <a:spcPts val="1200"/>
        </a:spcBef>
        <a:spcAft>
          <a:spcPts val="600"/>
        </a:spcAft>
        <a:buFont typeface="Arial" panose="020B0604020202020204" pitchFamily="34" charset="0"/>
        <a:buChar char="•"/>
        <a:defRPr sz="2800" b="1" kern="1200">
          <a:solidFill>
            <a:srgbClr val="0070C0"/>
          </a:solidFill>
          <a:latin typeface="Times New Roman" panose="02020603050405020304" pitchFamily="18" charset="0"/>
          <a:ea typeface="黑体" panose="02010609060101010101" pitchFamily="49" charset="-122"/>
          <a:cs typeface="Times New Roman" panose="02020603050405020304" pitchFamily="18" charset="0"/>
        </a:defRPr>
      </a:lvl1pPr>
      <a:lvl2pPr marL="742950" indent="-285750" algn="l" defTabSz="914400" rtl="0" eaLnBrk="1" latinLnBrk="0" hangingPunct="1">
        <a:lnSpc>
          <a:spcPct val="125000"/>
        </a:lnSpc>
        <a:spcBef>
          <a:spcPts val="0"/>
        </a:spcBef>
        <a:spcAft>
          <a:spcPts val="600"/>
        </a:spcAft>
        <a:buFont typeface="Arial" panose="020B0604020202020204" pitchFamily="34" charset="0"/>
        <a:buChar char="–"/>
        <a:defRPr sz="2800" kern="1200">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2pPr>
      <a:lvl3pPr marL="1143000" indent="-228600" algn="l" defTabSz="914400" rtl="0" eaLnBrk="1" latinLnBrk="0" hangingPunct="1">
        <a:lnSpc>
          <a:spcPct val="125000"/>
        </a:lnSpc>
        <a:spcBef>
          <a:spcPts val="0"/>
        </a:spcBef>
        <a:spcAft>
          <a:spcPts val="600"/>
        </a:spcAft>
        <a:buFont typeface="Arial" panose="020B0604020202020204" pitchFamily="34" charset="0"/>
        <a:buChar char="•"/>
        <a:defRPr sz="2400" kern="1200">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3pPr>
      <a:lvl4pPr marL="1600200" indent="-228600" algn="l" defTabSz="914400" rtl="0" eaLnBrk="1" latinLnBrk="0" hangingPunct="1">
        <a:lnSpc>
          <a:spcPct val="125000"/>
        </a:lnSpc>
        <a:spcBef>
          <a:spcPts val="0"/>
        </a:spcBef>
        <a:spcAft>
          <a:spcPts val="600"/>
        </a:spcAft>
        <a:buFont typeface="Arial" panose="020B0604020202020204" pitchFamily="34" charset="0"/>
        <a:buChar char="–"/>
        <a:defRPr sz="2000" kern="1200">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4pPr>
      <a:lvl5pPr marL="2057400" indent="-228600" algn="l" defTabSz="914400" rtl="0" eaLnBrk="1" latinLnBrk="0" hangingPunct="1">
        <a:lnSpc>
          <a:spcPct val="125000"/>
        </a:lnSpc>
        <a:spcBef>
          <a:spcPts val="0"/>
        </a:spcBef>
        <a:spcAft>
          <a:spcPts val="600"/>
        </a:spcAft>
        <a:buFont typeface="Arial" panose="020B0604020202020204" pitchFamily="34" charset="0"/>
        <a:buChar char="»"/>
        <a:defRPr sz="2000" kern="1200">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tags" Target="../tags/tag3.xml"/></Relationships>
</file>

<file path=ppt/slides/_rels/slide23.xml.rels><?xml version="1.0" encoding="UTF-8" standalone="yes"?>
<Relationships xmlns="http://schemas.openxmlformats.org/package/2006/relationships"><Relationship Id="rId3" Type="http://schemas.openxmlformats.org/officeDocument/2006/relationships/image" Target="../media/image20.wmf"/><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2.xml"/><Relationship Id="rId4" Type="http://schemas.openxmlformats.org/officeDocument/2006/relationships/comments" Target="../comments/commen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39.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0.wmf"/><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42.xml"/><Relationship Id="rId1" Type="http://schemas.openxmlformats.org/officeDocument/2006/relationships/slideLayout" Target="../slideLayouts/slideLayout3.xml"/><Relationship Id="rId4" Type="http://schemas.openxmlformats.org/officeDocument/2006/relationships/image" Target="../media/image34.jpe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6350" y="1452245"/>
            <a:ext cx="12185650" cy="1328420"/>
          </a:xfrm>
          <a:noFill/>
          <a:effectLst/>
        </p:spPr>
        <p:txBody>
          <a:bodyPr>
            <a:noAutofit/>
          </a:bodyPr>
          <a:lstStyle/>
          <a:p>
            <a:pPr>
              <a:spcBef>
                <a:spcPts val="600"/>
              </a:spcBef>
            </a:pPr>
            <a:r>
              <a:rPr lang="zh-CN" altLang="en-US" sz="4800" dirty="0">
                <a:solidFill>
                  <a:srgbClr val="002060"/>
                </a:solidFill>
                <a:effectLst/>
                <a:latin typeface="+mj-ea"/>
                <a:ea typeface="+mj-ea"/>
              </a:rPr>
              <a:t>第一讲:学术研究概述与学术道德</a:t>
            </a:r>
            <a:endParaRPr lang="en-US" altLang="zh-CN" sz="5400" dirty="0">
              <a:solidFill>
                <a:srgbClr val="002060"/>
              </a:solidFill>
              <a:effectLst/>
              <a:latin typeface="Times New Roman" panose="02020603050405020304" pitchFamily="18" charset="0"/>
              <a:ea typeface="+mj-ea"/>
              <a:cs typeface="Times New Roman" panose="02020603050405020304" pitchFamily="18" charset="0"/>
            </a:endParaRPr>
          </a:p>
        </p:txBody>
      </p:sp>
      <p:sp>
        <p:nvSpPr>
          <p:cNvPr id="3" name="副标题 2"/>
          <p:cNvSpPr>
            <a:spLocks noGrp="1"/>
          </p:cNvSpPr>
          <p:nvPr>
            <p:ph type="subTitle" idx="1"/>
          </p:nvPr>
        </p:nvSpPr>
        <p:spPr>
          <a:xfrm>
            <a:off x="1775520" y="2780928"/>
            <a:ext cx="8534400" cy="1584175"/>
          </a:xfrm>
        </p:spPr>
        <p:txBody>
          <a:bodyPr/>
          <a:lstStyle/>
          <a:p>
            <a:r>
              <a:rPr lang="zh-CN" altLang="en-US" sz="4000" b="1" dirty="0">
                <a:latin typeface="+mn-lt"/>
                <a:ea typeface="楷体" panose="02010609060101010101" pitchFamily="49" charset="-122"/>
              </a:rPr>
              <a:t>陈铭浩</a:t>
            </a:r>
            <a:endParaRPr lang="en-US" altLang="zh-CN" sz="4000" b="1" dirty="0">
              <a:latin typeface="+mn-lt"/>
              <a:ea typeface="楷体" panose="02010609060101010101" pitchFamily="49" charset="-122"/>
            </a:endParaRPr>
          </a:p>
          <a:p>
            <a:r>
              <a:rPr lang="zh-CN" altLang="en-US" sz="2800" dirty="0">
                <a:latin typeface="Times New Roman" panose="02020603050405020304" pitchFamily="18" charset="0"/>
                <a:ea typeface="+mj-ea"/>
                <a:cs typeface="Times New Roman" panose="02020603050405020304" pitchFamily="18" charset="0"/>
              </a:rPr>
              <a:t>杭州电子科技大学计算机学院</a:t>
            </a:r>
            <a:endParaRPr lang="en-US" altLang="zh-CN" sz="2800" dirty="0">
              <a:latin typeface="Times New Roman" panose="02020603050405020304" pitchFamily="18" charset="0"/>
              <a:ea typeface="+mj-ea"/>
              <a:cs typeface="Times New Roman" panose="02020603050405020304" pitchFamily="18" charset="0"/>
            </a:endParaRPr>
          </a:p>
        </p:txBody>
      </p:sp>
      <p:pic>
        <p:nvPicPr>
          <p:cNvPr id="6" name="图片 5"/>
          <p:cNvPicPr>
            <a:picLocks noChangeAspect="1"/>
          </p:cNvPicPr>
          <p:nvPr/>
        </p:nvPicPr>
        <p:blipFill rotWithShape="1">
          <a:blip r:embed="rId3">
            <a:extLst>
              <a:ext uri="{28A0092B-C50C-407E-A947-70E740481C1C}">
                <a14:useLocalDpi xmlns:a14="http://schemas.microsoft.com/office/drawing/2010/main" val="0"/>
              </a:ext>
            </a:extLst>
          </a:blip>
          <a:srcRect t="16245" r="499" b="3131"/>
          <a:stretch>
            <a:fillRect/>
          </a:stretch>
        </p:blipFill>
        <p:spPr>
          <a:xfrm>
            <a:off x="0" y="4653136"/>
            <a:ext cx="12192000" cy="2194923"/>
          </a:xfrm>
          <a:prstGeom prst="rect">
            <a:avLst/>
          </a:prstGeom>
        </p:spPr>
      </p:pic>
      <p:sp>
        <p:nvSpPr>
          <p:cNvPr id="7" name="文本框 6"/>
          <p:cNvSpPr txBox="1"/>
          <p:nvPr/>
        </p:nvSpPr>
        <p:spPr>
          <a:xfrm>
            <a:off x="664210" y="1219200"/>
            <a:ext cx="309880" cy="368300"/>
          </a:xfrm>
          <a:prstGeom prst="rect">
            <a:avLst/>
          </a:prstGeom>
          <a:noFill/>
        </p:spPr>
        <p:txBody>
          <a:bodyPr wrap="none" rtlCol="0">
            <a:spAutoFit/>
          </a:bodyPr>
          <a:lstStyle/>
          <a:p>
            <a:endParaRPr lang="zh-CN" altLang="en-US">
              <a:cs typeface="Times New Roman" panose="02020603050405020304"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zh-CN" altLang="en-US" dirty="0"/>
              <a:t> 学术研究修炼之路——四生四世</a:t>
            </a:r>
          </a:p>
        </p:txBody>
      </p:sp>
      <p:sp>
        <p:nvSpPr>
          <p:cNvPr id="5" name="灯片编号占位符 4"/>
          <p:cNvSpPr>
            <a:spLocks noGrp="1"/>
          </p:cNvSpPr>
          <p:nvPr>
            <p:ph type="sldNum" sz="quarter" idx="12"/>
          </p:nvPr>
        </p:nvSpPr>
        <p:spPr/>
        <p:txBody>
          <a:bodyPr/>
          <a:lstStyle/>
          <a:p>
            <a:pPr algn="r"/>
            <a:fld id="{CBD803B2-A378-42BD-B5EC-F7748F169FE0}" type="slidenum">
              <a:rPr lang="en-US" altLang="zh-CN" smtClean="0"/>
              <a:t>10</a:t>
            </a:fld>
            <a:endParaRPr lang="zh-CN" altLang="en-US" dirty="0"/>
          </a:p>
        </p:txBody>
      </p:sp>
      <p:grpSp>
        <p:nvGrpSpPr>
          <p:cNvPr id="3" name="组合 2"/>
          <p:cNvGrpSpPr/>
          <p:nvPr/>
        </p:nvGrpSpPr>
        <p:grpSpPr>
          <a:xfrm>
            <a:off x="623570" y="908685"/>
            <a:ext cx="10894060" cy="5833110"/>
            <a:chOff x="982" y="1431"/>
            <a:chExt cx="17156" cy="9186"/>
          </a:xfrm>
        </p:grpSpPr>
        <p:pic>
          <p:nvPicPr>
            <p:cNvPr id="6" name="图片 5"/>
            <p:cNvPicPr>
              <a:picLocks noChangeAspect="1"/>
            </p:cNvPicPr>
            <p:nvPr/>
          </p:nvPicPr>
          <p:blipFill>
            <a:blip r:embed="rId3"/>
            <a:stretch>
              <a:fillRect/>
            </a:stretch>
          </p:blipFill>
          <p:spPr>
            <a:xfrm>
              <a:off x="1482" y="9243"/>
              <a:ext cx="16235" cy="745"/>
            </a:xfrm>
            <a:prstGeom prst="rect">
              <a:avLst/>
            </a:prstGeom>
          </p:spPr>
        </p:pic>
        <p:sp>
          <p:nvSpPr>
            <p:cNvPr id="7" name="文本框 6"/>
            <p:cNvSpPr txBox="1"/>
            <p:nvPr/>
          </p:nvSpPr>
          <p:spPr>
            <a:xfrm>
              <a:off x="3136" y="10037"/>
              <a:ext cx="1728" cy="580"/>
            </a:xfrm>
            <a:prstGeom prst="rect">
              <a:avLst/>
            </a:prstGeom>
            <a:noFill/>
          </p:spPr>
          <p:txBody>
            <a:bodyPr wrap="none" rtlCol="0">
              <a:spAutoFit/>
            </a:bodyPr>
            <a:lstStyle/>
            <a:p>
              <a:r>
                <a:rPr lang="zh-CN" altLang="en-US" dirty="0">
                  <a:latin typeface="黑体" panose="02010609060101010101" pitchFamily="49" charset="-122"/>
                  <a:ea typeface="黑体" panose="02010609060101010101" pitchFamily="49" charset="-122"/>
                  <a:cs typeface="Times New Roman" panose="02020603050405020304" pitchFamily="18" charset="0"/>
                </a:rPr>
                <a:t>博士早期</a:t>
              </a:r>
            </a:p>
          </p:txBody>
        </p:sp>
        <p:sp>
          <p:nvSpPr>
            <p:cNvPr id="8" name="文本框 7"/>
            <p:cNvSpPr txBox="1"/>
            <p:nvPr/>
          </p:nvSpPr>
          <p:spPr>
            <a:xfrm>
              <a:off x="8466" y="10037"/>
              <a:ext cx="1728" cy="580"/>
            </a:xfrm>
            <a:prstGeom prst="rect">
              <a:avLst/>
            </a:prstGeom>
            <a:noFill/>
          </p:spPr>
          <p:txBody>
            <a:bodyPr wrap="none" rtlCol="0">
              <a:spAutoFit/>
            </a:bodyPr>
            <a:lstStyle/>
            <a:p>
              <a:r>
                <a:rPr lang="zh-CN" altLang="en-US">
                  <a:latin typeface="黑体" panose="02010609060101010101" pitchFamily="49" charset="-122"/>
                  <a:ea typeface="黑体" panose="02010609060101010101" pitchFamily="49" charset="-122"/>
                  <a:cs typeface="Times New Roman" panose="02020603050405020304" pitchFamily="18" charset="0"/>
                </a:rPr>
                <a:t>博士中期</a:t>
              </a:r>
            </a:p>
          </p:txBody>
        </p:sp>
        <p:sp>
          <p:nvSpPr>
            <p:cNvPr id="9" name="文本框 8"/>
            <p:cNvSpPr txBox="1"/>
            <p:nvPr/>
          </p:nvSpPr>
          <p:spPr>
            <a:xfrm>
              <a:off x="13909" y="9988"/>
              <a:ext cx="1728" cy="580"/>
            </a:xfrm>
            <a:prstGeom prst="rect">
              <a:avLst/>
            </a:prstGeom>
            <a:noFill/>
          </p:spPr>
          <p:txBody>
            <a:bodyPr wrap="none" rtlCol="0">
              <a:spAutoFit/>
            </a:bodyPr>
            <a:lstStyle/>
            <a:p>
              <a:r>
                <a:rPr lang="zh-CN" altLang="en-US">
                  <a:latin typeface="黑体" panose="02010609060101010101" pitchFamily="49" charset="-122"/>
                  <a:ea typeface="黑体" panose="02010609060101010101" pitchFamily="49" charset="-122"/>
                  <a:cs typeface="Times New Roman" panose="02020603050405020304" pitchFamily="18" charset="0"/>
                </a:rPr>
                <a:t>博士后期</a:t>
              </a:r>
            </a:p>
          </p:txBody>
        </p:sp>
        <p:pic>
          <p:nvPicPr>
            <p:cNvPr id="10" name="图片 9"/>
            <p:cNvPicPr>
              <a:picLocks noChangeAspect="1"/>
            </p:cNvPicPr>
            <p:nvPr/>
          </p:nvPicPr>
          <p:blipFill>
            <a:blip r:embed="rId4"/>
            <a:stretch>
              <a:fillRect/>
            </a:stretch>
          </p:blipFill>
          <p:spPr>
            <a:xfrm>
              <a:off x="982" y="1431"/>
              <a:ext cx="17156" cy="7872"/>
            </a:xfrm>
            <a:prstGeom prst="rect">
              <a:avLst/>
            </a:prstGeom>
          </p:spPr>
        </p:pic>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zh-CN" altLang="en-US" dirty="0"/>
              <a:t> 学术研究修炼之路——第一篇论文的诞生</a:t>
            </a:r>
          </a:p>
        </p:txBody>
      </p:sp>
      <p:sp>
        <p:nvSpPr>
          <p:cNvPr id="5" name="灯片编号占位符 4"/>
          <p:cNvSpPr>
            <a:spLocks noGrp="1"/>
          </p:cNvSpPr>
          <p:nvPr>
            <p:ph type="sldNum" sz="quarter" idx="12"/>
          </p:nvPr>
        </p:nvSpPr>
        <p:spPr/>
        <p:txBody>
          <a:bodyPr/>
          <a:lstStyle/>
          <a:p>
            <a:pPr algn="r"/>
            <a:fld id="{CBD803B2-A378-42BD-B5EC-F7748F169FE0}" type="slidenum">
              <a:rPr lang="en-US" altLang="zh-CN" smtClean="0"/>
              <a:t>11</a:t>
            </a:fld>
            <a:endParaRPr lang="zh-CN" altLang="en-US" dirty="0"/>
          </a:p>
        </p:txBody>
      </p:sp>
      <p:pic>
        <p:nvPicPr>
          <p:cNvPr id="45" name="图片 44"/>
          <p:cNvPicPr>
            <a:picLocks noChangeAspect="1"/>
          </p:cNvPicPr>
          <p:nvPr/>
        </p:nvPicPr>
        <p:blipFill>
          <a:blip r:embed="rId3"/>
          <a:stretch>
            <a:fillRect/>
          </a:stretch>
        </p:blipFill>
        <p:spPr>
          <a:xfrm>
            <a:off x="4295775" y="5499735"/>
            <a:ext cx="1024255" cy="1280160"/>
          </a:xfrm>
          <a:prstGeom prst="rect">
            <a:avLst/>
          </a:prstGeom>
        </p:spPr>
      </p:pic>
      <p:grpSp>
        <p:nvGrpSpPr>
          <p:cNvPr id="3" name="组合 2"/>
          <p:cNvGrpSpPr/>
          <p:nvPr/>
        </p:nvGrpSpPr>
        <p:grpSpPr>
          <a:xfrm>
            <a:off x="839470" y="981075"/>
            <a:ext cx="10316845" cy="5788660"/>
            <a:chOff x="1322" y="1545"/>
            <a:chExt cx="16247" cy="9116"/>
          </a:xfrm>
        </p:grpSpPr>
        <p:sp>
          <p:nvSpPr>
            <p:cNvPr id="6" name="燕尾形 5"/>
            <p:cNvSpPr/>
            <p:nvPr/>
          </p:nvSpPr>
          <p:spPr>
            <a:xfrm>
              <a:off x="1322" y="6988"/>
              <a:ext cx="16247" cy="674"/>
            </a:xfrm>
            <a:prstGeom prst="chevron">
              <a:avLst/>
            </a:prstGeom>
            <a:solidFill>
              <a:srgbClr val="37609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Times New Roman" panose="02020603050405020304" pitchFamily="18" charset="0"/>
              </a:endParaRPr>
            </a:p>
          </p:txBody>
        </p:sp>
        <p:sp>
          <p:nvSpPr>
            <p:cNvPr id="7" name="文本框 6"/>
            <p:cNvSpPr txBox="1"/>
            <p:nvPr/>
          </p:nvSpPr>
          <p:spPr>
            <a:xfrm>
              <a:off x="8126" y="7011"/>
              <a:ext cx="2688" cy="628"/>
            </a:xfrm>
            <a:prstGeom prst="rect">
              <a:avLst/>
            </a:prstGeom>
            <a:noFill/>
          </p:spPr>
          <p:txBody>
            <a:bodyPr wrap="none" rtlCol="0">
              <a:spAutoFit/>
            </a:bodyPr>
            <a:lstStyle/>
            <a:p>
              <a:r>
                <a:rPr lang="zh-CN" altLang="en-US" sz="20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论文写作过程</a:t>
              </a:r>
            </a:p>
          </p:txBody>
        </p:sp>
        <p:sp>
          <p:nvSpPr>
            <p:cNvPr id="8" name="燕尾形 7"/>
            <p:cNvSpPr/>
            <p:nvPr/>
          </p:nvSpPr>
          <p:spPr>
            <a:xfrm>
              <a:off x="1322" y="4493"/>
              <a:ext cx="16247" cy="674"/>
            </a:xfrm>
            <a:prstGeom prst="chevron">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Times New Roman" panose="02020603050405020304" pitchFamily="18" charset="0"/>
              </a:endParaRPr>
            </a:p>
          </p:txBody>
        </p:sp>
        <p:sp>
          <p:nvSpPr>
            <p:cNvPr id="9" name="文本框 8"/>
            <p:cNvSpPr txBox="1"/>
            <p:nvPr/>
          </p:nvSpPr>
          <p:spPr>
            <a:xfrm>
              <a:off x="8126" y="4516"/>
              <a:ext cx="2688" cy="628"/>
            </a:xfrm>
            <a:prstGeom prst="rect">
              <a:avLst/>
            </a:prstGeom>
            <a:noFill/>
          </p:spPr>
          <p:txBody>
            <a:bodyPr wrap="none" rtlCol="0">
              <a:spAutoFit/>
            </a:bodyPr>
            <a:lstStyle/>
            <a:p>
              <a:r>
                <a:rPr lang="zh-CN" altLang="en-US" sz="20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学术研究过程</a:t>
              </a:r>
            </a:p>
          </p:txBody>
        </p:sp>
        <p:sp>
          <p:nvSpPr>
            <p:cNvPr id="10" name="矩形 9"/>
            <p:cNvSpPr/>
            <p:nvPr/>
          </p:nvSpPr>
          <p:spPr>
            <a:xfrm>
              <a:off x="1948" y="1545"/>
              <a:ext cx="3275" cy="1949"/>
            </a:xfrm>
            <a:prstGeom prst="rect">
              <a:avLst/>
            </a:prstGeom>
            <a:noFill/>
            <a:ln>
              <a:solidFill>
                <a:srgbClr val="376092"/>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Times New Roman" panose="02020603050405020304" pitchFamily="18" charset="0"/>
              </a:endParaRPr>
            </a:p>
          </p:txBody>
        </p:sp>
        <p:sp>
          <p:nvSpPr>
            <p:cNvPr id="11" name="文本框 10"/>
            <p:cNvSpPr txBox="1"/>
            <p:nvPr/>
          </p:nvSpPr>
          <p:spPr>
            <a:xfrm>
              <a:off x="2002" y="1545"/>
              <a:ext cx="2208" cy="1888"/>
            </a:xfrm>
            <a:prstGeom prst="rect">
              <a:avLst/>
            </a:prstGeom>
            <a:noFill/>
          </p:spPr>
          <p:txBody>
            <a:bodyPr wrap="none" rtlCol="0">
              <a:spAutoFit/>
            </a:bodyPr>
            <a:lstStyle/>
            <a:p>
              <a:r>
                <a:rPr lang="zh-CN" altLang="en-US">
                  <a:latin typeface="黑体" panose="02010609060101010101" pitchFamily="49" charset="-122"/>
                  <a:ea typeface="黑体" panose="02010609060101010101" pitchFamily="49" charset="-122"/>
                  <a:cs typeface="黑体" panose="02010609060101010101" pitchFamily="49" charset="-122"/>
                </a:rPr>
                <a:t>确定</a:t>
              </a:r>
              <a:r>
                <a:rPr lang="en-US" altLang="zh-CN">
                  <a:latin typeface="Times New Roman" panose="02020603050405020304" pitchFamily="18" charset="0"/>
                  <a:ea typeface="黑体" panose="02010609060101010101" pitchFamily="49" charset="-122"/>
                  <a:cs typeface="Times New Roman" panose="02020603050405020304" pitchFamily="18" charset="0"/>
                </a:rPr>
                <a:t>Topic</a:t>
              </a:r>
              <a:r>
                <a:rPr lang="zh-CN" altLang="en-US">
                  <a:latin typeface="黑体" panose="02010609060101010101" pitchFamily="49" charset="-122"/>
                  <a:ea typeface="黑体" panose="02010609060101010101" pitchFamily="49" charset="-122"/>
                  <a:cs typeface="黑体" panose="02010609060101010101" pitchFamily="49" charset="-122"/>
                </a:rPr>
                <a:t>：</a:t>
              </a:r>
            </a:p>
            <a:p>
              <a:r>
                <a:rPr lang="zh-CN" altLang="en-US">
                  <a:latin typeface="黑体" panose="02010609060101010101" pitchFamily="49" charset="-122"/>
                  <a:ea typeface="黑体" panose="02010609060101010101" pitchFamily="49" charset="-122"/>
                  <a:cs typeface="黑体" panose="02010609060101010101" pitchFamily="49" charset="-122"/>
                </a:rPr>
                <a:t>导师指导</a:t>
              </a:r>
            </a:p>
            <a:p>
              <a:r>
                <a:rPr lang="zh-CN" altLang="en-US">
                  <a:latin typeface="黑体" panose="02010609060101010101" pitchFamily="49" charset="-122"/>
                  <a:ea typeface="黑体" panose="02010609060101010101" pitchFamily="49" charset="-122"/>
                  <a:cs typeface="黑体" panose="02010609060101010101" pitchFamily="49" charset="-122"/>
                </a:rPr>
                <a:t>自力更生</a:t>
              </a:r>
            </a:p>
            <a:p>
              <a:r>
                <a:rPr lang="zh-CN" altLang="en-US">
                  <a:latin typeface="黑体" panose="02010609060101010101" pitchFamily="49" charset="-122"/>
                  <a:ea typeface="黑体" panose="02010609060101010101" pitchFamily="49" charset="-122"/>
                  <a:cs typeface="黑体" panose="02010609060101010101" pitchFamily="49" charset="-122"/>
                </a:rPr>
                <a:t>找人请教</a:t>
              </a:r>
            </a:p>
          </p:txBody>
        </p:sp>
        <p:cxnSp>
          <p:nvCxnSpPr>
            <p:cNvPr id="12" name="直接连接符 11"/>
            <p:cNvCxnSpPr/>
            <p:nvPr/>
          </p:nvCxnSpPr>
          <p:spPr>
            <a:xfrm>
              <a:off x="3585" y="3471"/>
              <a:ext cx="0" cy="1020"/>
            </a:xfrm>
            <a:prstGeom prst="line">
              <a:avLst/>
            </a:prstGeom>
            <a:ln w="28575" cmpd="sng">
              <a:solidFill>
                <a:schemeClr val="accent1">
                  <a:shade val="50000"/>
                </a:schemeClr>
              </a:solidFill>
              <a:prstDash val="sysDot"/>
            </a:ln>
            <a:effectLst/>
          </p:spPr>
          <p:style>
            <a:lnRef idx="1">
              <a:schemeClr val="accent1"/>
            </a:lnRef>
            <a:fillRef idx="0">
              <a:schemeClr val="accent1"/>
            </a:fillRef>
            <a:effectRef idx="0">
              <a:schemeClr val="accent1"/>
            </a:effectRef>
            <a:fontRef idx="minor">
              <a:schemeClr val="tx1"/>
            </a:fontRef>
          </p:style>
        </p:cxnSp>
        <p:sp>
          <p:nvSpPr>
            <p:cNvPr id="13" name="矩形 12"/>
            <p:cNvSpPr/>
            <p:nvPr/>
          </p:nvSpPr>
          <p:spPr>
            <a:xfrm>
              <a:off x="5843" y="1548"/>
              <a:ext cx="3275" cy="1949"/>
            </a:xfrm>
            <a:prstGeom prst="rect">
              <a:avLst/>
            </a:prstGeom>
            <a:noFill/>
            <a:ln>
              <a:solidFill>
                <a:srgbClr val="376092"/>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Times New Roman" panose="02020603050405020304" pitchFamily="18" charset="0"/>
              </a:endParaRPr>
            </a:p>
          </p:txBody>
        </p:sp>
        <p:sp>
          <p:nvSpPr>
            <p:cNvPr id="14" name="文本框 13"/>
            <p:cNvSpPr txBox="1"/>
            <p:nvPr/>
          </p:nvSpPr>
          <p:spPr>
            <a:xfrm>
              <a:off x="5897" y="1548"/>
              <a:ext cx="2808" cy="1888"/>
            </a:xfrm>
            <a:prstGeom prst="rect">
              <a:avLst/>
            </a:prstGeom>
            <a:noFill/>
          </p:spPr>
          <p:txBody>
            <a:bodyPr wrap="none" rtlCol="0">
              <a:spAutoFit/>
            </a:bodyPr>
            <a:lstStyle/>
            <a:p>
              <a:r>
                <a:rPr lang="zh-CN" altLang="en-US">
                  <a:latin typeface="黑体" panose="02010609060101010101" pitchFamily="49" charset="-122"/>
                  <a:ea typeface="黑体" panose="02010609060101010101" pitchFamily="49" charset="-122"/>
                  <a:cs typeface="黑体" panose="02010609060101010101" pitchFamily="49" charset="-122"/>
                </a:rPr>
                <a:t>大量阅读文献：</a:t>
              </a:r>
            </a:p>
            <a:p>
              <a:r>
                <a:rPr lang="en-US" altLang="zh-CN">
                  <a:latin typeface="Times New Roman" panose="02020603050405020304" pitchFamily="18" charset="0"/>
                  <a:ea typeface="黑体" panose="02010609060101010101" pitchFamily="49" charset="-122"/>
                  <a:cs typeface="Times New Roman" panose="02020603050405020304" pitchFamily="18" charset="0"/>
                </a:rPr>
                <a:t>Idea List</a:t>
              </a:r>
            </a:p>
            <a:p>
              <a:r>
                <a:rPr lang="en-US" altLang="zh-CN">
                  <a:latin typeface="Times New Roman" panose="02020603050405020304" pitchFamily="18" charset="0"/>
                  <a:ea typeface="黑体" panose="02010609060101010101" pitchFamily="49" charset="-122"/>
                  <a:cs typeface="Times New Roman" panose="02020603050405020304" pitchFamily="18" charset="0"/>
                </a:rPr>
                <a:t>Math List</a:t>
              </a:r>
              <a:endParaRPr lang="zh-CN" altLang="en-US">
                <a:latin typeface="Times New Roman" panose="02020603050405020304" pitchFamily="18" charset="0"/>
                <a:ea typeface="黑体" panose="02010609060101010101" pitchFamily="49" charset="-122"/>
                <a:cs typeface="Times New Roman" panose="02020603050405020304" pitchFamily="18" charset="0"/>
              </a:endParaRPr>
            </a:p>
            <a:p>
              <a:r>
                <a:rPr lang="en-US" altLang="zh-CN">
                  <a:latin typeface="Times New Roman" panose="02020603050405020304" pitchFamily="18" charset="0"/>
                  <a:ea typeface="黑体" panose="02010609060101010101" pitchFamily="49" charset="-122"/>
                  <a:cs typeface="Times New Roman" panose="02020603050405020304" pitchFamily="18" charset="0"/>
                </a:rPr>
                <a:t>English List</a:t>
              </a:r>
            </a:p>
          </p:txBody>
        </p:sp>
        <p:cxnSp>
          <p:nvCxnSpPr>
            <p:cNvPr id="15" name="直接连接符 14"/>
            <p:cNvCxnSpPr/>
            <p:nvPr/>
          </p:nvCxnSpPr>
          <p:spPr>
            <a:xfrm>
              <a:off x="7480" y="3474"/>
              <a:ext cx="0" cy="1020"/>
            </a:xfrm>
            <a:prstGeom prst="line">
              <a:avLst/>
            </a:prstGeom>
            <a:ln w="28575" cmpd="sng">
              <a:solidFill>
                <a:schemeClr val="accent1">
                  <a:shade val="50000"/>
                </a:schemeClr>
              </a:solidFill>
              <a:prstDash val="sysDot"/>
            </a:ln>
            <a:effectLst/>
          </p:spPr>
          <p:style>
            <a:lnRef idx="1">
              <a:schemeClr val="accent1"/>
            </a:lnRef>
            <a:fillRef idx="0">
              <a:schemeClr val="accent1"/>
            </a:fillRef>
            <a:effectRef idx="0">
              <a:schemeClr val="accent1"/>
            </a:effectRef>
            <a:fontRef idx="minor">
              <a:schemeClr val="tx1"/>
            </a:fontRef>
          </p:style>
        </p:cxnSp>
        <p:sp>
          <p:nvSpPr>
            <p:cNvPr id="16" name="矩形 15"/>
            <p:cNvSpPr/>
            <p:nvPr/>
          </p:nvSpPr>
          <p:spPr>
            <a:xfrm>
              <a:off x="9827" y="1545"/>
              <a:ext cx="3275" cy="1949"/>
            </a:xfrm>
            <a:prstGeom prst="rect">
              <a:avLst/>
            </a:prstGeom>
            <a:noFill/>
            <a:ln>
              <a:solidFill>
                <a:srgbClr val="376092"/>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Times New Roman" panose="02020603050405020304" pitchFamily="18" charset="0"/>
              </a:endParaRPr>
            </a:p>
          </p:txBody>
        </p:sp>
        <p:sp>
          <p:nvSpPr>
            <p:cNvPr id="17" name="文本框 16"/>
            <p:cNvSpPr txBox="1"/>
            <p:nvPr/>
          </p:nvSpPr>
          <p:spPr>
            <a:xfrm>
              <a:off x="9881" y="1545"/>
              <a:ext cx="2798" cy="1888"/>
            </a:xfrm>
            <a:prstGeom prst="rect">
              <a:avLst/>
            </a:prstGeom>
            <a:noFill/>
          </p:spPr>
          <p:txBody>
            <a:bodyPr wrap="none" rtlCol="0">
              <a:spAutoFit/>
            </a:bodyPr>
            <a:lstStyle/>
            <a:p>
              <a:r>
                <a:rPr lang="zh-CN" altLang="en-US">
                  <a:latin typeface="黑体" panose="02010609060101010101" pitchFamily="49" charset="-122"/>
                  <a:ea typeface="黑体" panose="02010609060101010101" pitchFamily="49" charset="-122"/>
                  <a:cs typeface="黑体" panose="02010609060101010101" pitchFamily="49" charset="-122"/>
                </a:rPr>
                <a:t>确定</a:t>
              </a:r>
              <a:r>
                <a:rPr lang="en-US" altLang="zh-CN">
                  <a:latin typeface="Times New Roman" panose="02020603050405020304" pitchFamily="18" charset="0"/>
                  <a:ea typeface="黑体" panose="02010609060101010101" pitchFamily="49" charset="-122"/>
                  <a:cs typeface="Times New Roman" panose="02020603050405020304" pitchFamily="18" charset="0"/>
                </a:rPr>
                <a:t>Method</a:t>
              </a:r>
              <a:r>
                <a:rPr lang="zh-CN" altLang="en-US">
                  <a:latin typeface="Times New Roman" panose="02020603050405020304" pitchFamily="18" charset="0"/>
                  <a:ea typeface="黑体" panose="02010609060101010101" pitchFamily="49" charset="-122"/>
                  <a:cs typeface="Times New Roman" panose="02020603050405020304" pitchFamily="18" charset="0"/>
                </a:rPr>
                <a:t>：</a:t>
              </a:r>
            </a:p>
            <a:p>
              <a:r>
                <a:rPr lang="en-US" altLang="zh-CN">
                  <a:latin typeface="Times New Roman" panose="02020603050405020304" pitchFamily="18" charset="0"/>
                  <a:ea typeface="黑体" panose="02010609060101010101" pitchFamily="49" charset="-122"/>
                  <a:cs typeface="Times New Roman" panose="02020603050405020304" pitchFamily="18" charset="0"/>
                </a:rPr>
                <a:t>Novel enough?</a:t>
              </a:r>
              <a:endParaRPr lang="zh-CN" altLang="en-US">
                <a:latin typeface="Times New Roman" panose="02020603050405020304" pitchFamily="18" charset="0"/>
                <a:ea typeface="黑体" panose="02010609060101010101" pitchFamily="49" charset="-122"/>
                <a:cs typeface="Times New Roman" panose="02020603050405020304" pitchFamily="18" charset="0"/>
              </a:endParaRPr>
            </a:p>
            <a:p>
              <a:r>
                <a:rPr lang="en-US" altLang="zh-CN">
                  <a:latin typeface="Times New Roman" panose="02020603050405020304" pitchFamily="18" charset="0"/>
                  <a:ea typeface="黑体" panose="02010609060101010101" pitchFamily="49" charset="-122"/>
                  <a:cs typeface="Times New Roman" panose="02020603050405020304" pitchFamily="18" charset="0"/>
                </a:rPr>
                <a:t>Good enough?</a:t>
              </a:r>
              <a:endParaRPr lang="zh-CN" altLang="en-US">
                <a:latin typeface="Times New Roman" panose="02020603050405020304" pitchFamily="18" charset="0"/>
                <a:ea typeface="黑体" panose="02010609060101010101" pitchFamily="49" charset="-122"/>
                <a:cs typeface="Times New Roman" panose="02020603050405020304" pitchFamily="18" charset="0"/>
              </a:endParaRPr>
            </a:p>
            <a:p>
              <a:r>
                <a:rPr lang="en-US" altLang="zh-CN">
                  <a:latin typeface="Times New Roman" panose="02020603050405020304" pitchFamily="18" charset="0"/>
                  <a:ea typeface="黑体" panose="02010609060101010101" pitchFamily="49" charset="-122"/>
                  <a:cs typeface="Times New Roman" panose="02020603050405020304" pitchFamily="18" charset="0"/>
                </a:rPr>
                <a:t>Feasible enough?</a:t>
              </a:r>
            </a:p>
          </p:txBody>
        </p:sp>
        <p:cxnSp>
          <p:nvCxnSpPr>
            <p:cNvPr id="18" name="直接连接符 17"/>
            <p:cNvCxnSpPr/>
            <p:nvPr/>
          </p:nvCxnSpPr>
          <p:spPr>
            <a:xfrm>
              <a:off x="11464" y="3471"/>
              <a:ext cx="0" cy="1020"/>
            </a:xfrm>
            <a:prstGeom prst="line">
              <a:avLst/>
            </a:prstGeom>
            <a:ln w="28575" cmpd="sng">
              <a:solidFill>
                <a:schemeClr val="accent1">
                  <a:shade val="50000"/>
                </a:schemeClr>
              </a:solidFill>
              <a:prstDash val="sysDot"/>
            </a:ln>
            <a:effectLst/>
          </p:spPr>
          <p:style>
            <a:lnRef idx="1">
              <a:schemeClr val="accent1"/>
            </a:lnRef>
            <a:fillRef idx="0">
              <a:schemeClr val="accent1"/>
            </a:fillRef>
            <a:effectRef idx="0">
              <a:schemeClr val="accent1"/>
            </a:effectRef>
            <a:fontRef idx="minor">
              <a:schemeClr val="tx1"/>
            </a:fontRef>
          </p:style>
        </p:cxnSp>
        <p:sp>
          <p:nvSpPr>
            <p:cNvPr id="19" name="矩形 18"/>
            <p:cNvSpPr/>
            <p:nvPr/>
          </p:nvSpPr>
          <p:spPr>
            <a:xfrm>
              <a:off x="13865" y="1551"/>
              <a:ext cx="3275" cy="1949"/>
            </a:xfrm>
            <a:prstGeom prst="rect">
              <a:avLst/>
            </a:prstGeom>
            <a:noFill/>
            <a:ln>
              <a:solidFill>
                <a:srgbClr val="376092"/>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Times New Roman" panose="02020603050405020304" pitchFamily="18" charset="0"/>
              </a:endParaRPr>
            </a:p>
          </p:txBody>
        </p:sp>
        <p:sp>
          <p:nvSpPr>
            <p:cNvPr id="20" name="文本框 19"/>
            <p:cNvSpPr txBox="1"/>
            <p:nvPr/>
          </p:nvSpPr>
          <p:spPr>
            <a:xfrm>
              <a:off x="13900" y="1551"/>
              <a:ext cx="3068" cy="1888"/>
            </a:xfrm>
            <a:prstGeom prst="rect">
              <a:avLst/>
            </a:prstGeom>
            <a:noFill/>
          </p:spPr>
          <p:txBody>
            <a:bodyPr wrap="none" rtlCol="0">
              <a:spAutoFit/>
            </a:bodyPr>
            <a:lstStyle/>
            <a:p>
              <a:r>
                <a:rPr lang="zh-CN" altLang="en-US" dirty="0">
                  <a:latin typeface="黑体" panose="02010609060101010101" pitchFamily="49" charset="-122"/>
                  <a:ea typeface="黑体" panose="02010609060101010101" pitchFamily="49" charset="-122"/>
                  <a:cs typeface="黑体" panose="02010609060101010101" pitchFamily="49" charset="-122"/>
                </a:rPr>
                <a:t>实验分析：</a:t>
              </a:r>
            </a:p>
            <a:p>
              <a:r>
                <a:rPr lang="en-US" altLang="zh-CN" dirty="0">
                  <a:latin typeface="Times New Roman" panose="02020603050405020304" pitchFamily="18" charset="0"/>
                  <a:ea typeface="黑体" panose="02010609060101010101" pitchFamily="49" charset="-122"/>
                  <a:cs typeface="Times New Roman" panose="02020603050405020304" pitchFamily="18" charset="0"/>
                </a:rPr>
                <a:t>Comprehensive</a:t>
              </a:r>
              <a:endParaRPr lang="zh-CN" altLang="en-US" dirty="0">
                <a:latin typeface="Times New Roman" panose="02020603050405020304" pitchFamily="18" charset="0"/>
                <a:ea typeface="黑体" panose="02010609060101010101" pitchFamily="49" charset="-122"/>
                <a:cs typeface="Times New Roman" panose="02020603050405020304" pitchFamily="18" charset="0"/>
              </a:endParaRPr>
            </a:p>
            <a:p>
              <a:r>
                <a:rPr lang="en-US" altLang="zh-CN" dirty="0">
                  <a:latin typeface="Times New Roman" panose="02020603050405020304" pitchFamily="18" charset="0"/>
                  <a:ea typeface="黑体" panose="02010609060101010101" pitchFamily="49" charset="-122"/>
                  <a:cs typeface="Times New Roman" panose="02020603050405020304" pitchFamily="18" charset="0"/>
                </a:rPr>
                <a:t>Strength/Weakness</a:t>
              </a:r>
              <a:endParaRPr lang="zh-CN" altLang="en-US" dirty="0">
                <a:latin typeface="Times New Roman" panose="02020603050405020304" pitchFamily="18" charset="0"/>
                <a:ea typeface="黑体" panose="02010609060101010101" pitchFamily="49" charset="-122"/>
                <a:cs typeface="Times New Roman" panose="02020603050405020304" pitchFamily="18" charset="0"/>
              </a:endParaRPr>
            </a:p>
            <a:p>
              <a:r>
                <a:rPr lang="en-US" altLang="zh-CN" dirty="0">
                  <a:latin typeface="Times New Roman" panose="02020603050405020304" pitchFamily="18" charset="0"/>
                  <a:ea typeface="黑体" panose="02010609060101010101" pitchFamily="49" charset="-122"/>
                  <a:cs typeface="Times New Roman" panose="02020603050405020304" pitchFamily="18" charset="0"/>
                </a:rPr>
                <a:t>How/When/Why?</a:t>
              </a:r>
              <a:endParaRPr lang="zh-CN" altLang="en-US" dirty="0">
                <a:latin typeface="Times New Roman" panose="02020603050405020304" pitchFamily="18" charset="0"/>
                <a:ea typeface="黑体" panose="02010609060101010101" pitchFamily="49" charset="-122"/>
                <a:cs typeface="Times New Roman" panose="02020603050405020304" pitchFamily="18" charset="0"/>
              </a:endParaRPr>
            </a:p>
          </p:txBody>
        </p:sp>
        <p:cxnSp>
          <p:nvCxnSpPr>
            <p:cNvPr id="21" name="直接连接符 20"/>
            <p:cNvCxnSpPr/>
            <p:nvPr/>
          </p:nvCxnSpPr>
          <p:spPr>
            <a:xfrm>
              <a:off x="15502" y="3477"/>
              <a:ext cx="0" cy="1020"/>
            </a:xfrm>
            <a:prstGeom prst="line">
              <a:avLst/>
            </a:prstGeom>
            <a:ln w="28575" cmpd="sng">
              <a:solidFill>
                <a:schemeClr val="accent1">
                  <a:shade val="50000"/>
                </a:schemeClr>
              </a:solidFill>
              <a:prstDash val="sysDot"/>
            </a:ln>
            <a:effectLst/>
          </p:spPr>
          <p:style>
            <a:lnRef idx="1">
              <a:schemeClr val="accent1"/>
            </a:lnRef>
            <a:fillRef idx="0">
              <a:schemeClr val="accent1"/>
            </a:fillRef>
            <a:effectRef idx="0">
              <a:schemeClr val="accent1"/>
            </a:effectRef>
            <a:fontRef idx="minor">
              <a:schemeClr val="tx1"/>
            </a:fontRef>
          </p:style>
        </p:cxnSp>
        <p:sp>
          <p:nvSpPr>
            <p:cNvPr id="22" name="文本框 21"/>
            <p:cNvSpPr txBox="1"/>
            <p:nvPr/>
          </p:nvSpPr>
          <p:spPr>
            <a:xfrm>
              <a:off x="2444" y="5514"/>
              <a:ext cx="1728" cy="1016"/>
            </a:xfrm>
            <a:prstGeom prst="rect">
              <a:avLst/>
            </a:prstGeom>
            <a:noFill/>
          </p:spPr>
          <p:txBody>
            <a:bodyPr wrap="none" rtlCol="0">
              <a:spAutoFit/>
            </a:bodyPr>
            <a:lstStyle/>
            <a:p>
              <a:r>
                <a:rPr lang="zh-CN" altLang="en-US">
                  <a:solidFill>
                    <a:srgbClr val="C00000"/>
                  </a:solidFill>
                  <a:latin typeface="黑体" panose="02010609060101010101" pitchFamily="49" charset="-122"/>
                  <a:ea typeface="黑体" panose="02010609060101010101" pitchFamily="49" charset="-122"/>
                  <a:cs typeface="Times New Roman" panose="02020603050405020304" pitchFamily="18" charset="0"/>
                </a:rPr>
                <a:t>研究领域</a:t>
              </a:r>
            </a:p>
            <a:p>
              <a:pPr algn="ctr"/>
              <a:r>
                <a:rPr lang="en-US" altLang="zh-CN">
                  <a:solidFill>
                    <a:srgbClr val="C00000"/>
                  </a:solidFill>
                  <a:latin typeface="Times New Roman" panose="02020603050405020304" pitchFamily="18" charset="0"/>
                  <a:ea typeface="黑体" panose="02010609060101010101" pitchFamily="49" charset="-122"/>
                  <a:cs typeface="Times New Roman" panose="02020603050405020304" pitchFamily="18" charset="0"/>
                </a:rPr>
                <a:t>Topic</a:t>
              </a:r>
            </a:p>
          </p:txBody>
        </p:sp>
        <p:sp>
          <p:nvSpPr>
            <p:cNvPr id="23" name="文本框 22"/>
            <p:cNvSpPr txBox="1"/>
            <p:nvPr/>
          </p:nvSpPr>
          <p:spPr>
            <a:xfrm>
              <a:off x="4627" y="5531"/>
              <a:ext cx="1888" cy="1016"/>
            </a:xfrm>
            <a:prstGeom prst="rect">
              <a:avLst/>
            </a:prstGeom>
            <a:noFill/>
          </p:spPr>
          <p:txBody>
            <a:bodyPr wrap="none" rtlCol="0">
              <a:spAutoFit/>
            </a:bodyPr>
            <a:lstStyle/>
            <a:p>
              <a:pPr algn="ctr"/>
              <a:r>
                <a:rPr lang="zh-CN" altLang="en-US">
                  <a:solidFill>
                    <a:srgbClr val="C00000"/>
                  </a:solidFill>
                  <a:latin typeface="黑体" panose="02010609060101010101" pitchFamily="49" charset="-122"/>
                  <a:ea typeface="黑体" panose="02010609060101010101" pitchFamily="49" charset="-122"/>
                  <a:cs typeface="Times New Roman" panose="02020603050405020304" pitchFamily="18" charset="0"/>
                </a:rPr>
                <a:t>研究动机</a:t>
              </a:r>
            </a:p>
            <a:p>
              <a:pPr algn="ctr"/>
              <a:r>
                <a:rPr lang="en-US" altLang="zh-CN">
                  <a:solidFill>
                    <a:srgbClr val="C00000"/>
                  </a:solidFill>
                  <a:latin typeface="Times New Roman" panose="02020603050405020304" pitchFamily="18" charset="0"/>
                  <a:ea typeface="黑体" panose="02010609060101010101" pitchFamily="49" charset="-122"/>
                  <a:cs typeface="Times New Roman" panose="02020603050405020304" pitchFamily="18" charset="0"/>
                </a:rPr>
                <a:t>Motivation</a:t>
              </a:r>
            </a:p>
          </p:txBody>
        </p:sp>
        <p:sp>
          <p:nvSpPr>
            <p:cNvPr id="24" name="文本框 23"/>
            <p:cNvSpPr txBox="1"/>
            <p:nvPr/>
          </p:nvSpPr>
          <p:spPr>
            <a:xfrm>
              <a:off x="6970" y="5531"/>
              <a:ext cx="1728" cy="1016"/>
            </a:xfrm>
            <a:prstGeom prst="rect">
              <a:avLst/>
            </a:prstGeom>
            <a:noFill/>
          </p:spPr>
          <p:txBody>
            <a:bodyPr wrap="none" rtlCol="0">
              <a:spAutoFit/>
            </a:bodyPr>
            <a:lstStyle/>
            <a:p>
              <a:pPr algn="ctr"/>
              <a:r>
                <a:rPr lang="zh-CN" altLang="en-US" dirty="0">
                  <a:solidFill>
                    <a:srgbClr val="C00000"/>
                  </a:solidFill>
                  <a:latin typeface="黑体" panose="02010609060101010101" pitchFamily="49" charset="-122"/>
                  <a:ea typeface="黑体" panose="02010609060101010101" pitchFamily="49" charset="-122"/>
                  <a:cs typeface="Times New Roman" panose="02020603050405020304" pitchFamily="18" charset="0"/>
                </a:rPr>
                <a:t>问题提出</a:t>
              </a:r>
            </a:p>
            <a:p>
              <a:pPr algn="ctr"/>
              <a:r>
                <a:rPr lang="en-US" altLang="zh-CN"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Problem</a:t>
              </a:r>
            </a:p>
          </p:txBody>
        </p:sp>
        <p:sp>
          <p:nvSpPr>
            <p:cNvPr id="25" name="文本框 24"/>
            <p:cNvSpPr txBox="1"/>
            <p:nvPr/>
          </p:nvSpPr>
          <p:spPr>
            <a:xfrm>
              <a:off x="9293" y="5514"/>
              <a:ext cx="1728" cy="1016"/>
            </a:xfrm>
            <a:prstGeom prst="rect">
              <a:avLst/>
            </a:prstGeom>
            <a:noFill/>
          </p:spPr>
          <p:txBody>
            <a:bodyPr wrap="none" rtlCol="0">
              <a:spAutoFit/>
            </a:bodyPr>
            <a:lstStyle/>
            <a:p>
              <a:pPr algn="ctr"/>
              <a:r>
                <a:rPr lang="zh-CN" altLang="en-US">
                  <a:solidFill>
                    <a:srgbClr val="C00000"/>
                  </a:solidFill>
                  <a:latin typeface="黑体" panose="02010609060101010101" pitchFamily="49" charset="-122"/>
                  <a:ea typeface="黑体" panose="02010609060101010101" pitchFamily="49" charset="-122"/>
                  <a:cs typeface="Times New Roman" panose="02020603050405020304" pitchFamily="18" charset="0"/>
                </a:rPr>
                <a:t>方法设计</a:t>
              </a:r>
            </a:p>
            <a:p>
              <a:pPr algn="ctr"/>
              <a:r>
                <a:rPr lang="en-US" altLang="zh-CN">
                  <a:solidFill>
                    <a:srgbClr val="C00000"/>
                  </a:solidFill>
                  <a:latin typeface="Times New Roman" panose="02020603050405020304" pitchFamily="18" charset="0"/>
                  <a:ea typeface="黑体" panose="02010609060101010101" pitchFamily="49" charset="-122"/>
                  <a:cs typeface="Times New Roman" panose="02020603050405020304" pitchFamily="18" charset="0"/>
                </a:rPr>
                <a:t>Method</a:t>
              </a:r>
            </a:p>
          </p:txBody>
        </p:sp>
        <p:sp>
          <p:nvSpPr>
            <p:cNvPr id="26" name="文本框 25"/>
            <p:cNvSpPr txBox="1"/>
            <p:nvPr/>
          </p:nvSpPr>
          <p:spPr>
            <a:xfrm>
              <a:off x="11563" y="5514"/>
              <a:ext cx="2108" cy="1016"/>
            </a:xfrm>
            <a:prstGeom prst="rect">
              <a:avLst/>
            </a:prstGeom>
            <a:noFill/>
          </p:spPr>
          <p:txBody>
            <a:bodyPr wrap="none" rtlCol="0">
              <a:spAutoFit/>
            </a:bodyPr>
            <a:lstStyle/>
            <a:p>
              <a:pPr algn="ctr"/>
              <a:r>
                <a:rPr lang="zh-CN" altLang="en-US">
                  <a:solidFill>
                    <a:srgbClr val="C00000"/>
                  </a:solidFill>
                  <a:latin typeface="黑体" panose="02010609060101010101" pitchFamily="49" charset="-122"/>
                  <a:ea typeface="黑体" panose="02010609060101010101" pitchFamily="49" charset="-122"/>
                  <a:cs typeface="Times New Roman" panose="02020603050405020304" pitchFamily="18" charset="0"/>
                </a:rPr>
                <a:t>实验验证</a:t>
              </a:r>
            </a:p>
            <a:p>
              <a:pPr algn="ctr"/>
              <a:r>
                <a:rPr lang="en-US" altLang="zh-CN">
                  <a:solidFill>
                    <a:srgbClr val="C00000"/>
                  </a:solidFill>
                  <a:latin typeface="Times New Roman" panose="02020603050405020304" pitchFamily="18" charset="0"/>
                  <a:ea typeface="黑体" panose="02010609060101010101" pitchFamily="49" charset="-122"/>
                  <a:cs typeface="Times New Roman" panose="02020603050405020304" pitchFamily="18" charset="0"/>
                </a:rPr>
                <a:t>Experiments</a:t>
              </a:r>
            </a:p>
          </p:txBody>
        </p:sp>
        <p:sp>
          <p:nvSpPr>
            <p:cNvPr id="27" name="文本框 26"/>
            <p:cNvSpPr txBox="1"/>
            <p:nvPr/>
          </p:nvSpPr>
          <p:spPr>
            <a:xfrm>
              <a:off x="14022" y="5515"/>
              <a:ext cx="1928" cy="1016"/>
            </a:xfrm>
            <a:prstGeom prst="rect">
              <a:avLst/>
            </a:prstGeom>
            <a:noFill/>
          </p:spPr>
          <p:txBody>
            <a:bodyPr wrap="none" rtlCol="0">
              <a:spAutoFit/>
            </a:bodyPr>
            <a:lstStyle/>
            <a:p>
              <a:pPr algn="ctr"/>
              <a:r>
                <a:rPr lang="zh-CN" altLang="en-US">
                  <a:solidFill>
                    <a:srgbClr val="C00000"/>
                  </a:solidFill>
                  <a:latin typeface="黑体" panose="02010609060101010101" pitchFamily="49" charset="-122"/>
                  <a:ea typeface="黑体" panose="02010609060101010101" pitchFamily="49" charset="-122"/>
                  <a:cs typeface="Times New Roman" panose="02020603050405020304" pitchFamily="18" charset="0"/>
                </a:rPr>
                <a:t>总结展望</a:t>
              </a:r>
            </a:p>
            <a:p>
              <a:pPr algn="ctr"/>
              <a:r>
                <a:rPr lang="en-US" altLang="zh-CN">
                  <a:solidFill>
                    <a:srgbClr val="C00000"/>
                  </a:solidFill>
                  <a:latin typeface="Times New Roman" panose="02020603050405020304" pitchFamily="18" charset="0"/>
                  <a:ea typeface="黑体" panose="02010609060101010101" pitchFamily="49" charset="-122"/>
                  <a:cs typeface="Times New Roman" panose="02020603050405020304" pitchFamily="18" charset="0"/>
                </a:rPr>
                <a:t>Conclusion</a:t>
              </a:r>
            </a:p>
          </p:txBody>
        </p:sp>
        <p:sp>
          <p:nvSpPr>
            <p:cNvPr id="34" name="右箭头 33"/>
            <p:cNvSpPr/>
            <p:nvPr/>
          </p:nvSpPr>
          <p:spPr>
            <a:xfrm>
              <a:off x="4157" y="5627"/>
              <a:ext cx="602" cy="290"/>
            </a:xfrm>
            <a:prstGeom prst="right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Times New Roman" panose="02020603050405020304" pitchFamily="18" charset="0"/>
              </a:endParaRPr>
            </a:p>
          </p:txBody>
        </p:sp>
        <p:sp>
          <p:nvSpPr>
            <p:cNvPr id="35" name="右箭头 34"/>
            <p:cNvSpPr/>
            <p:nvPr/>
          </p:nvSpPr>
          <p:spPr>
            <a:xfrm>
              <a:off x="6432" y="5627"/>
              <a:ext cx="602" cy="290"/>
            </a:xfrm>
            <a:prstGeom prst="right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Times New Roman" panose="02020603050405020304" pitchFamily="18" charset="0"/>
              </a:endParaRPr>
            </a:p>
          </p:txBody>
        </p:sp>
        <p:sp>
          <p:nvSpPr>
            <p:cNvPr id="36" name="右箭头 35"/>
            <p:cNvSpPr/>
            <p:nvPr/>
          </p:nvSpPr>
          <p:spPr>
            <a:xfrm>
              <a:off x="8741" y="5627"/>
              <a:ext cx="602" cy="290"/>
            </a:xfrm>
            <a:prstGeom prst="right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Times New Roman" panose="02020603050405020304" pitchFamily="18" charset="0"/>
              </a:endParaRPr>
            </a:p>
          </p:txBody>
        </p:sp>
        <p:sp>
          <p:nvSpPr>
            <p:cNvPr id="37" name="右箭头 36"/>
            <p:cNvSpPr/>
            <p:nvPr/>
          </p:nvSpPr>
          <p:spPr>
            <a:xfrm>
              <a:off x="11050" y="5625"/>
              <a:ext cx="602" cy="290"/>
            </a:xfrm>
            <a:prstGeom prst="right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Times New Roman" panose="02020603050405020304" pitchFamily="18" charset="0"/>
              </a:endParaRPr>
            </a:p>
          </p:txBody>
        </p:sp>
        <p:sp>
          <p:nvSpPr>
            <p:cNvPr id="38" name="右箭头 37"/>
            <p:cNvSpPr/>
            <p:nvPr/>
          </p:nvSpPr>
          <p:spPr>
            <a:xfrm>
              <a:off x="13569" y="5627"/>
              <a:ext cx="602" cy="290"/>
            </a:xfrm>
            <a:prstGeom prst="right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Times New Roman" panose="02020603050405020304" pitchFamily="18" charset="0"/>
              </a:endParaRPr>
            </a:p>
          </p:txBody>
        </p:sp>
        <p:pic>
          <p:nvPicPr>
            <p:cNvPr id="39" name="图片 38"/>
            <p:cNvPicPr>
              <a:picLocks noChangeAspect="1"/>
            </p:cNvPicPr>
            <p:nvPr/>
          </p:nvPicPr>
          <p:blipFill>
            <a:blip r:embed="rId3"/>
            <a:stretch>
              <a:fillRect/>
            </a:stretch>
          </p:blipFill>
          <p:spPr>
            <a:xfrm>
              <a:off x="2909" y="8645"/>
              <a:ext cx="1613" cy="2016"/>
            </a:xfrm>
            <a:prstGeom prst="rect">
              <a:avLst/>
            </a:prstGeom>
          </p:spPr>
        </p:pic>
        <p:cxnSp>
          <p:nvCxnSpPr>
            <p:cNvPr id="40" name="直接连接符 39"/>
            <p:cNvCxnSpPr/>
            <p:nvPr/>
          </p:nvCxnSpPr>
          <p:spPr>
            <a:xfrm>
              <a:off x="3585" y="7617"/>
              <a:ext cx="0" cy="1020"/>
            </a:xfrm>
            <a:prstGeom prst="line">
              <a:avLst/>
            </a:prstGeom>
            <a:ln w="28575" cmpd="sng">
              <a:solidFill>
                <a:schemeClr val="accent1">
                  <a:shade val="50000"/>
                </a:schemeClr>
              </a:solidFill>
              <a:prstDash val="sysDot"/>
            </a:ln>
            <a:effectLst/>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a:off x="7481" y="7668"/>
              <a:ext cx="0" cy="1020"/>
            </a:xfrm>
            <a:prstGeom prst="line">
              <a:avLst/>
            </a:prstGeom>
            <a:ln w="28575" cmpd="sng">
              <a:solidFill>
                <a:schemeClr val="accent1">
                  <a:shade val="50000"/>
                </a:schemeClr>
              </a:solidFill>
              <a:prstDash val="sysDot"/>
            </a:ln>
            <a:effectLst/>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a:off x="11457" y="7668"/>
              <a:ext cx="0" cy="1020"/>
            </a:xfrm>
            <a:prstGeom prst="line">
              <a:avLst/>
            </a:prstGeom>
            <a:ln w="28575" cmpd="sng">
              <a:solidFill>
                <a:schemeClr val="accent1">
                  <a:shade val="50000"/>
                </a:schemeClr>
              </a:solidFill>
              <a:prstDash val="sysDot"/>
            </a:ln>
            <a:effectLst/>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a:off x="15503" y="7668"/>
              <a:ext cx="0" cy="1020"/>
            </a:xfrm>
            <a:prstGeom prst="line">
              <a:avLst/>
            </a:prstGeom>
            <a:ln w="28575" cmpd="sng">
              <a:solidFill>
                <a:schemeClr val="accent1">
                  <a:shade val="50000"/>
                </a:schemeClr>
              </a:solidFill>
              <a:prstDash val="sysDot"/>
            </a:ln>
            <a:effectLst/>
          </p:spPr>
          <p:style>
            <a:lnRef idx="1">
              <a:schemeClr val="accent1"/>
            </a:lnRef>
            <a:fillRef idx="0">
              <a:schemeClr val="accent1"/>
            </a:fillRef>
            <a:effectRef idx="0">
              <a:schemeClr val="accent1"/>
            </a:effectRef>
            <a:fontRef idx="minor">
              <a:schemeClr val="tx1"/>
            </a:fontRef>
          </p:style>
        </p:cxnSp>
        <p:pic>
          <p:nvPicPr>
            <p:cNvPr id="46" name="图片 45"/>
            <p:cNvPicPr>
              <a:picLocks noChangeAspect="1"/>
            </p:cNvPicPr>
            <p:nvPr/>
          </p:nvPicPr>
          <p:blipFill>
            <a:blip r:embed="rId3"/>
            <a:stretch>
              <a:fillRect/>
            </a:stretch>
          </p:blipFill>
          <p:spPr>
            <a:xfrm>
              <a:off x="10847" y="8643"/>
              <a:ext cx="1613" cy="2016"/>
            </a:xfrm>
            <a:prstGeom prst="rect">
              <a:avLst/>
            </a:prstGeom>
          </p:spPr>
        </p:pic>
      </p:grpSp>
      <p:pic>
        <p:nvPicPr>
          <p:cNvPr id="47" name="图片 46"/>
          <p:cNvPicPr>
            <a:picLocks noChangeAspect="1"/>
          </p:cNvPicPr>
          <p:nvPr/>
        </p:nvPicPr>
        <p:blipFill>
          <a:blip r:embed="rId3"/>
          <a:stretch>
            <a:fillRect/>
          </a:stretch>
        </p:blipFill>
        <p:spPr>
          <a:xfrm>
            <a:off x="9408160" y="5500370"/>
            <a:ext cx="1024255" cy="1280160"/>
          </a:xfrm>
          <a:prstGeom prst="rect">
            <a:avLst/>
          </a:prstGeom>
        </p:spPr>
      </p:pic>
      <p:cxnSp>
        <p:nvCxnSpPr>
          <p:cNvPr id="28" name="曲线连接符 27">
            <a:extLst>
              <a:ext uri="{FF2B5EF4-FFF2-40B4-BE49-F238E27FC236}">
                <a16:creationId xmlns:a16="http://schemas.microsoft.com/office/drawing/2014/main" id="{A8A845B7-D4B1-F5FF-D48E-5484410C5F20}"/>
              </a:ext>
            </a:extLst>
          </p:cNvPr>
          <p:cNvCxnSpPr>
            <a:cxnSpLocks/>
            <a:stCxn id="26" idx="0"/>
            <a:endCxn id="24" idx="0"/>
          </p:cNvCxnSpPr>
          <p:nvPr/>
        </p:nvCxnSpPr>
        <p:spPr>
          <a:xfrm rot="16200000" flipH="1" flipV="1">
            <a:off x="6487795" y="1988184"/>
            <a:ext cx="10795" cy="3037205"/>
          </a:xfrm>
          <a:prstGeom prst="curvedConnector3">
            <a:avLst>
              <a:gd name="adj1" fmla="val -1287198"/>
            </a:avLst>
          </a:prstGeom>
          <a:ln w="53975">
            <a:solidFill>
              <a:srgbClr val="FF0000"/>
            </a:solidFill>
            <a:tailEnd type="triangle" w="med" len="med"/>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99148C-5B2E-0094-F61A-E26F87DA6B42}"/>
              </a:ext>
            </a:extLst>
          </p:cNvPr>
          <p:cNvSpPr>
            <a:spLocks noGrp="1"/>
          </p:cNvSpPr>
          <p:nvPr>
            <p:ph type="title"/>
          </p:nvPr>
        </p:nvSpPr>
        <p:spPr/>
        <p:txBody>
          <a:bodyPr/>
          <a:lstStyle/>
          <a:p>
            <a:r>
              <a:rPr kumimoji="1" lang="zh-CN" altLang="en-US" dirty="0"/>
              <a:t>本课程重点：学术写作</a:t>
            </a:r>
          </a:p>
        </p:txBody>
      </p:sp>
      <p:sp>
        <p:nvSpPr>
          <p:cNvPr id="3" name="内容占位符 2">
            <a:extLst>
              <a:ext uri="{FF2B5EF4-FFF2-40B4-BE49-F238E27FC236}">
                <a16:creationId xmlns:a16="http://schemas.microsoft.com/office/drawing/2014/main" id="{64D0D91F-5887-981F-28BD-7CB1D9BDF6A1}"/>
              </a:ext>
            </a:extLst>
          </p:cNvPr>
          <p:cNvSpPr>
            <a:spLocks noGrp="1"/>
          </p:cNvSpPr>
          <p:nvPr>
            <p:ph idx="1"/>
          </p:nvPr>
        </p:nvSpPr>
        <p:spPr/>
        <p:txBody>
          <a:bodyPr/>
          <a:lstStyle/>
          <a:p>
            <a:endParaRPr kumimoji="1" lang="en-US" altLang="zh-CN" dirty="0"/>
          </a:p>
          <a:p>
            <a:r>
              <a:rPr kumimoji="1" lang="zh-CN" altLang="en-US" dirty="0"/>
              <a:t>科研之后如何论文写作？</a:t>
            </a:r>
            <a:endParaRPr kumimoji="1" lang="en-US" altLang="zh-CN" dirty="0"/>
          </a:p>
          <a:p>
            <a:r>
              <a:rPr kumimoji="1" lang="zh-CN" altLang="en-US" dirty="0"/>
              <a:t>同时明白：论文写作也会反过来指引科研过程</a:t>
            </a:r>
          </a:p>
        </p:txBody>
      </p:sp>
      <p:sp>
        <p:nvSpPr>
          <p:cNvPr id="4" name="灯片编号占位符 3">
            <a:extLst>
              <a:ext uri="{FF2B5EF4-FFF2-40B4-BE49-F238E27FC236}">
                <a16:creationId xmlns:a16="http://schemas.microsoft.com/office/drawing/2014/main" id="{5BFCB8D1-E742-7761-5814-4E445DC44D31}"/>
              </a:ext>
            </a:extLst>
          </p:cNvPr>
          <p:cNvSpPr>
            <a:spLocks noGrp="1"/>
          </p:cNvSpPr>
          <p:nvPr>
            <p:ph type="sldNum" sz="quarter" idx="12"/>
          </p:nvPr>
        </p:nvSpPr>
        <p:spPr/>
        <p:txBody>
          <a:bodyPr/>
          <a:lstStyle/>
          <a:p>
            <a:pPr algn="r"/>
            <a:fld id="{CBD803B2-A378-42BD-B5EC-F7748F169FE0}" type="slidenum">
              <a:rPr lang="en-US" altLang="zh-CN" smtClean="0"/>
              <a:t>12</a:t>
            </a:fld>
            <a:endParaRPr lang="zh-CN" altLang="en-US" dirty="0"/>
          </a:p>
        </p:txBody>
      </p:sp>
      <p:sp>
        <p:nvSpPr>
          <p:cNvPr id="5" name="燕尾形 4">
            <a:extLst>
              <a:ext uri="{FF2B5EF4-FFF2-40B4-BE49-F238E27FC236}">
                <a16:creationId xmlns:a16="http://schemas.microsoft.com/office/drawing/2014/main" id="{152D4405-4114-286F-1C40-7929B392317B}"/>
              </a:ext>
            </a:extLst>
          </p:cNvPr>
          <p:cNvSpPr/>
          <p:nvPr/>
        </p:nvSpPr>
        <p:spPr>
          <a:xfrm>
            <a:off x="839470" y="4437380"/>
            <a:ext cx="10316845" cy="427990"/>
          </a:xfrm>
          <a:prstGeom prst="chevron">
            <a:avLst/>
          </a:prstGeom>
          <a:solidFill>
            <a:srgbClr val="37609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Times New Roman" panose="02020603050405020304" pitchFamily="18" charset="0"/>
            </a:endParaRPr>
          </a:p>
        </p:txBody>
      </p:sp>
      <p:cxnSp>
        <p:nvCxnSpPr>
          <p:cNvPr id="6" name="直接连接符 39">
            <a:extLst>
              <a:ext uri="{FF2B5EF4-FFF2-40B4-BE49-F238E27FC236}">
                <a16:creationId xmlns:a16="http://schemas.microsoft.com/office/drawing/2014/main" id="{54603864-36C3-E92C-4FD8-AE2B346E8109}"/>
              </a:ext>
            </a:extLst>
          </p:cNvPr>
          <p:cNvCxnSpPr/>
          <p:nvPr/>
        </p:nvCxnSpPr>
        <p:spPr>
          <a:xfrm>
            <a:off x="2276475" y="4836795"/>
            <a:ext cx="0" cy="647700"/>
          </a:xfrm>
          <a:prstGeom prst="line">
            <a:avLst/>
          </a:prstGeom>
          <a:ln w="28575" cmpd="sng">
            <a:solidFill>
              <a:schemeClr val="accent1">
                <a:shade val="50000"/>
              </a:schemeClr>
            </a:solidFill>
            <a:prstDash val="sysDot"/>
          </a:ln>
          <a:effectLst/>
        </p:spPr>
        <p:style>
          <a:lnRef idx="1">
            <a:schemeClr val="accent1"/>
          </a:lnRef>
          <a:fillRef idx="0">
            <a:schemeClr val="accent1"/>
          </a:fillRef>
          <a:effectRef idx="0">
            <a:schemeClr val="accent1"/>
          </a:effectRef>
          <a:fontRef idx="minor">
            <a:schemeClr val="tx1"/>
          </a:fontRef>
        </p:style>
      </p:cxnSp>
      <p:cxnSp>
        <p:nvCxnSpPr>
          <p:cNvPr id="7" name="直接连接符 40">
            <a:extLst>
              <a:ext uri="{FF2B5EF4-FFF2-40B4-BE49-F238E27FC236}">
                <a16:creationId xmlns:a16="http://schemas.microsoft.com/office/drawing/2014/main" id="{03C841A1-C590-B1F5-9571-6CCF79498526}"/>
              </a:ext>
            </a:extLst>
          </p:cNvPr>
          <p:cNvCxnSpPr/>
          <p:nvPr/>
        </p:nvCxnSpPr>
        <p:spPr>
          <a:xfrm>
            <a:off x="4750435" y="4869180"/>
            <a:ext cx="0" cy="647700"/>
          </a:xfrm>
          <a:prstGeom prst="line">
            <a:avLst/>
          </a:prstGeom>
          <a:ln w="28575" cmpd="sng">
            <a:solidFill>
              <a:schemeClr val="accent1">
                <a:shade val="50000"/>
              </a:schemeClr>
            </a:solidFill>
            <a:prstDash val="sysDot"/>
          </a:ln>
          <a:effectLst/>
        </p:spPr>
        <p:style>
          <a:lnRef idx="1">
            <a:schemeClr val="accent1"/>
          </a:lnRef>
          <a:fillRef idx="0">
            <a:schemeClr val="accent1"/>
          </a:fillRef>
          <a:effectRef idx="0">
            <a:schemeClr val="accent1"/>
          </a:effectRef>
          <a:fontRef idx="minor">
            <a:schemeClr val="tx1"/>
          </a:fontRef>
        </p:style>
      </p:cxnSp>
      <p:cxnSp>
        <p:nvCxnSpPr>
          <p:cNvPr id="8" name="直接连接符 41">
            <a:extLst>
              <a:ext uri="{FF2B5EF4-FFF2-40B4-BE49-F238E27FC236}">
                <a16:creationId xmlns:a16="http://schemas.microsoft.com/office/drawing/2014/main" id="{88F772A7-6305-6919-714F-4E939EE021A6}"/>
              </a:ext>
            </a:extLst>
          </p:cNvPr>
          <p:cNvCxnSpPr/>
          <p:nvPr/>
        </p:nvCxnSpPr>
        <p:spPr>
          <a:xfrm>
            <a:off x="7275195" y="4869180"/>
            <a:ext cx="0" cy="647700"/>
          </a:xfrm>
          <a:prstGeom prst="line">
            <a:avLst/>
          </a:prstGeom>
          <a:ln w="28575" cmpd="sng">
            <a:solidFill>
              <a:schemeClr val="accent1">
                <a:shade val="50000"/>
              </a:schemeClr>
            </a:solidFill>
            <a:prstDash val="sysDot"/>
          </a:ln>
          <a:effectLst/>
        </p:spPr>
        <p:style>
          <a:lnRef idx="1">
            <a:schemeClr val="accent1"/>
          </a:lnRef>
          <a:fillRef idx="0">
            <a:schemeClr val="accent1"/>
          </a:fillRef>
          <a:effectRef idx="0">
            <a:schemeClr val="accent1"/>
          </a:effectRef>
          <a:fontRef idx="minor">
            <a:schemeClr val="tx1"/>
          </a:fontRef>
        </p:style>
      </p:cxnSp>
      <p:cxnSp>
        <p:nvCxnSpPr>
          <p:cNvPr id="9" name="直接连接符 42">
            <a:extLst>
              <a:ext uri="{FF2B5EF4-FFF2-40B4-BE49-F238E27FC236}">
                <a16:creationId xmlns:a16="http://schemas.microsoft.com/office/drawing/2014/main" id="{FA45D248-248C-2B21-18E2-28760AC354F8}"/>
              </a:ext>
            </a:extLst>
          </p:cNvPr>
          <p:cNvCxnSpPr/>
          <p:nvPr/>
        </p:nvCxnSpPr>
        <p:spPr>
          <a:xfrm>
            <a:off x="9844405" y="4869180"/>
            <a:ext cx="0" cy="647700"/>
          </a:xfrm>
          <a:prstGeom prst="line">
            <a:avLst/>
          </a:prstGeom>
          <a:ln w="28575" cmpd="sng">
            <a:solidFill>
              <a:schemeClr val="accent1">
                <a:shade val="50000"/>
              </a:schemeClr>
            </a:solidFill>
            <a:prstDash val="sysDot"/>
          </a:ln>
          <a:effectLst/>
        </p:spPr>
        <p:style>
          <a:lnRef idx="1">
            <a:schemeClr val="accent1"/>
          </a:lnRef>
          <a:fillRef idx="0">
            <a:schemeClr val="accent1"/>
          </a:fillRef>
          <a:effectRef idx="0">
            <a:schemeClr val="accent1"/>
          </a:effectRef>
          <a:fontRef idx="minor">
            <a:schemeClr val="tx1"/>
          </a:fontRef>
        </p:style>
      </p:cxnSp>
      <p:sp>
        <p:nvSpPr>
          <p:cNvPr id="10" name="文本框 9">
            <a:extLst>
              <a:ext uri="{FF2B5EF4-FFF2-40B4-BE49-F238E27FC236}">
                <a16:creationId xmlns:a16="http://schemas.microsoft.com/office/drawing/2014/main" id="{7465E372-4CDE-EEE4-3653-88083FA60A2D}"/>
              </a:ext>
            </a:extLst>
          </p:cNvPr>
          <p:cNvSpPr txBox="1"/>
          <p:nvPr/>
        </p:nvSpPr>
        <p:spPr>
          <a:xfrm>
            <a:off x="5160010" y="4451985"/>
            <a:ext cx="1706880" cy="398780"/>
          </a:xfrm>
          <a:prstGeom prst="rect">
            <a:avLst/>
          </a:prstGeom>
          <a:noFill/>
        </p:spPr>
        <p:txBody>
          <a:bodyPr wrap="none" rtlCol="0">
            <a:spAutoFit/>
          </a:bodyPr>
          <a:lstStyle/>
          <a:p>
            <a:r>
              <a:rPr lang="zh-CN" altLang="en-US" sz="2000" dirty="0">
                <a:solidFill>
                  <a:schemeClr val="bg1"/>
                </a:solidFill>
                <a:latin typeface="黑体" panose="02010609060101010101" pitchFamily="49" charset="-122"/>
                <a:ea typeface="黑体" panose="02010609060101010101" pitchFamily="49" charset="-122"/>
                <a:cs typeface="Times New Roman" panose="02020603050405020304" pitchFamily="18" charset="0"/>
              </a:rPr>
              <a:t>论文写作过程</a:t>
            </a:r>
          </a:p>
        </p:txBody>
      </p:sp>
      <p:pic>
        <p:nvPicPr>
          <p:cNvPr id="11" name="图片 10">
            <a:extLst>
              <a:ext uri="{FF2B5EF4-FFF2-40B4-BE49-F238E27FC236}">
                <a16:creationId xmlns:a16="http://schemas.microsoft.com/office/drawing/2014/main" id="{59B5B18C-8C06-2073-0BEA-8824F72708C1}"/>
              </a:ext>
            </a:extLst>
          </p:cNvPr>
          <p:cNvPicPr>
            <a:picLocks noChangeAspect="1"/>
          </p:cNvPicPr>
          <p:nvPr/>
        </p:nvPicPr>
        <p:blipFill>
          <a:blip r:embed="rId2"/>
          <a:stretch>
            <a:fillRect/>
          </a:stretch>
        </p:blipFill>
        <p:spPr>
          <a:xfrm>
            <a:off x="4295775" y="5499735"/>
            <a:ext cx="1024255" cy="1280160"/>
          </a:xfrm>
          <a:prstGeom prst="rect">
            <a:avLst/>
          </a:prstGeom>
        </p:spPr>
      </p:pic>
      <p:pic>
        <p:nvPicPr>
          <p:cNvPr id="12" name="图片 11">
            <a:extLst>
              <a:ext uri="{FF2B5EF4-FFF2-40B4-BE49-F238E27FC236}">
                <a16:creationId xmlns:a16="http://schemas.microsoft.com/office/drawing/2014/main" id="{70998068-6965-5DE9-F169-39404B3CFBC4}"/>
              </a:ext>
            </a:extLst>
          </p:cNvPr>
          <p:cNvPicPr>
            <a:picLocks noChangeAspect="1"/>
          </p:cNvPicPr>
          <p:nvPr/>
        </p:nvPicPr>
        <p:blipFill>
          <a:blip r:embed="rId2"/>
          <a:stretch>
            <a:fillRect/>
          </a:stretch>
        </p:blipFill>
        <p:spPr>
          <a:xfrm>
            <a:off x="9408160" y="5500370"/>
            <a:ext cx="1024255" cy="1280160"/>
          </a:xfrm>
          <a:prstGeom prst="rect">
            <a:avLst/>
          </a:prstGeom>
        </p:spPr>
      </p:pic>
      <p:pic>
        <p:nvPicPr>
          <p:cNvPr id="13" name="图片 12">
            <a:extLst>
              <a:ext uri="{FF2B5EF4-FFF2-40B4-BE49-F238E27FC236}">
                <a16:creationId xmlns:a16="http://schemas.microsoft.com/office/drawing/2014/main" id="{7D1487B7-DB55-1323-D98C-02D36978BC07}"/>
              </a:ext>
            </a:extLst>
          </p:cNvPr>
          <p:cNvPicPr>
            <a:picLocks noChangeAspect="1"/>
          </p:cNvPicPr>
          <p:nvPr/>
        </p:nvPicPr>
        <p:blipFill>
          <a:blip r:embed="rId2"/>
          <a:stretch>
            <a:fillRect/>
          </a:stretch>
        </p:blipFill>
        <p:spPr>
          <a:xfrm>
            <a:off x="1847215" y="5489575"/>
            <a:ext cx="1024255" cy="1280160"/>
          </a:xfrm>
          <a:prstGeom prst="rect">
            <a:avLst/>
          </a:prstGeom>
        </p:spPr>
      </p:pic>
      <p:pic>
        <p:nvPicPr>
          <p:cNvPr id="14" name="图片 13">
            <a:extLst>
              <a:ext uri="{FF2B5EF4-FFF2-40B4-BE49-F238E27FC236}">
                <a16:creationId xmlns:a16="http://schemas.microsoft.com/office/drawing/2014/main" id="{2135216B-00C2-9C54-280C-FD9DF908F418}"/>
              </a:ext>
            </a:extLst>
          </p:cNvPr>
          <p:cNvPicPr>
            <a:picLocks noChangeAspect="1"/>
          </p:cNvPicPr>
          <p:nvPr/>
        </p:nvPicPr>
        <p:blipFill>
          <a:blip r:embed="rId2"/>
          <a:stretch>
            <a:fillRect/>
          </a:stretch>
        </p:blipFill>
        <p:spPr>
          <a:xfrm>
            <a:off x="6887845" y="5488305"/>
            <a:ext cx="1024255" cy="1280160"/>
          </a:xfrm>
          <a:prstGeom prst="rect">
            <a:avLst/>
          </a:prstGeom>
        </p:spPr>
      </p:pic>
    </p:spTree>
    <p:extLst>
      <p:ext uri="{BB962C8B-B14F-4D97-AF65-F5344CB8AC3E}">
        <p14:creationId xmlns:p14="http://schemas.microsoft.com/office/powerpoint/2010/main" val="25466937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zh-CN" altLang="en-US" dirty="0"/>
              <a:t> 我们的论文出了什么问题?</a:t>
            </a:r>
          </a:p>
        </p:txBody>
      </p:sp>
      <p:sp>
        <p:nvSpPr>
          <p:cNvPr id="5" name="灯片编号占位符 4"/>
          <p:cNvSpPr>
            <a:spLocks noGrp="1"/>
          </p:cNvSpPr>
          <p:nvPr>
            <p:ph type="sldNum" sz="quarter" idx="12"/>
          </p:nvPr>
        </p:nvSpPr>
        <p:spPr/>
        <p:txBody>
          <a:bodyPr/>
          <a:lstStyle/>
          <a:p>
            <a:pPr algn="r"/>
            <a:fld id="{CBD803B2-A378-42BD-B5EC-F7748F169FE0}" type="slidenum">
              <a:rPr lang="en-US" altLang="zh-CN" smtClean="0"/>
              <a:t>13</a:t>
            </a:fld>
            <a:endParaRPr lang="zh-CN" altLang="en-US" dirty="0"/>
          </a:p>
        </p:txBody>
      </p:sp>
      <p:grpSp>
        <p:nvGrpSpPr>
          <p:cNvPr id="3" name="组合 2"/>
          <p:cNvGrpSpPr/>
          <p:nvPr/>
        </p:nvGrpSpPr>
        <p:grpSpPr>
          <a:xfrm>
            <a:off x="2469515" y="1412875"/>
            <a:ext cx="7251700" cy="4482465"/>
            <a:chOff x="3889" y="2225"/>
            <a:chExt cx="11420" cy="7059"/>
          </a:xfrm>
        </p:grpSpPr>
        <p:pic>
          <p:nvPicPr>
            <p:cNvPr id="7" name="图片 6"/>
            <p:cNvPicPr>
              <a:picLocks noChangeAspect="1"/>
            </p:cNvPicPr>
            <p:nvPr/>
          </p:nvPicPr>
          <p:blipFill>
            <a:blip r:embed="rId3"/>
            <a:stretch>
              <a:fillRect/>
            </a:stretch>
          </p:blipFill>
          <p:spPr>
            <a:xfrm>
              <a:off x="3889" y="2225"/>
              <a:ext cx="11421" cy="5357"/>
            </a:xfrm>
            <a:prstGeom prst="rect">
              <a:avLst/>
            </a:prstGeom>
          </p:spPr>
        </p:pic>
        <p:sp>
          <p:nvSpPr>
            <p:cNvPr id="8" name="文本框 7"/>
            <p:cNvSpPr txBox="1"/>
            <p:nvPr/>
          </p:nvSpPr>
          <p:spPr>
            <a:xfrm>
              <a:off x="4883" y="8462"/>
              <a:ext cx="9434" cy="822"/>
            </a:xfrm>
            <a:prstGeom prst="rect">
              <a:avLst/>
            </a:prstGeom>
            <a:noFill/>
          </p:spPr>
          <p:txBody>
            <a:bodyPr wrap="none" rtlCol="0">
              <a:spAutoFit/>
            </a:bodyPr>
            <a:lstStyle/>
            <a:p>
              <a:pPr algn="l"/>
              <a:r>
                <a:rPr lang="zh-CN" altLang="en-US" sz="2800">
                  <a:solidFill>
                    <a:srgbClr val="C00000"/>
                  </a:solidFill>
                  <a:latin typeface="黑体" panose="02010609060101010101" pitchFamily="49" charset="-122"/>
                  <a:ea typeface="黑体" panose="02010609060101010101" pitchFamily="49" charset="-122"/>
                  <a:cs typeface="黑体" panose="02010609060101010101" pitchFamily="49" charset="-122"/>
                </a:rPr>
                <a:t>学生和导师对论文写作的认识不一致!</a:t>
              </a: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zh-CN" altLang="en-US" dirty="0"/>
              <a:t> 我们的论文出了什么问题?</a:t>
            </a:r>
          </a:p>
        </p:txBody>
      </p:sp>
      <p:sp>
        <p:nvSpPr>
          <p:cNvPr id="5" name="灯片编号占位符 4"/>
          <p:cNvSpPr>
            <a:spLocks noGrp="1"/>
          </p:cNvSpPr>
          <p:nvPr>
            <p:ph type="sldNum" sz="quarter" idx="12"/>
          </p:nvPr>
        </p:nvSpPr>
        <p:spPr/>
        <p:txBody>
          <a:bodyPr/>
          <a:lstStyle/>
          <a:p>
            <a:pPr algn="r"/>
            <a:fld id="{CBD803B2-A378-42BD-B5EC-F7748F169FE0}" type="slidenum">
              <a:rPr lang="en-US" altLang="zh-CN" smtClean="0"/>
              <a:t>14</a:t>
            </a:fld>
            <a:endParaRPr lang="zh-CN" altLang="en-US" dirty="0"/>
          </a:p>
        </p:txBody>
      </p:sp>
      <p:grpSp>
        <p:nvGrpSpPr>
          <p:cNvPr id="3" name="组合 2"/>
          <p:cNvGrpSpPr/>
          <p:nvPr/>
        </p:nvGrpSpPr>
        <p:grpSpPr>
          <a:xfrm>
            <a:off x="1055370" y="1412875"/>
            <a:ext cx="9889490" cy="4698365"/>
            <a:chOff x="1662" y="2225"/>
            <a:chExt cx="15574" cy="7399"/>
          </a:xfrm>
        </p:grpSpPr>
        <p:pic>
          <p:nvPicPr>
            <p:cNvPr id="6" name="图片 5"/>
            <p:cNvPicPr>
              <a:picLocks noChangeAspect="1"/>
            </p:cNvPicPr>
            <p:nvPr/>
          </p:nvPicPr>
          <p:blipFill>
            <a:blip r:embed="rId3"/>
            <a:stretch>
              <a:fillRect/>
            </a:stretch>
          </p:blipFill>
          <p:spPr>
            <a:xfrm>
              <a:off x="1662" y="3019"/>
              <a:ext cx="15574" cy="5163"/>
            </a:xfrm>
            <a:prstGeom prst="rect">
              <a:avLst/>
            </a:prstGeom>
          </p:spPr>
        </p:pic>
        <p:sp>
          <p:nvSpPr>
            <p:cNvPr id="7" name="文本框 6"/>
            <p:cNvSpPr txBox="1"/>
            <p:nvPr/>
          </p:nvSpPr>
          <p:spPr>
            <a:xfrm>
              <a:off x="2683" y="2225"/>
              <a:ext cx="2848" cy="822"/>
            </a:xfrm>
            <a:prstGeom prst="rect">
              <a:avLst/>
            </a:prstGeom>
            <a:noFill/>
          </p:spPr>
          <p:txBody>
            <a:bodyPr wrap="none" rtlCol="0">
              <a:spAutoFit/>
            </a:bodyPr>
            <a:lstStyle/>
            <a:p>
              <a:r>
                <a:rPr lang="zh-CN" altLang="en-US" sz="2800">
                  <a:solidFill>
                    <a:schemeClr val="tx2">
                      <a:lumMod val="75000"/>
                    </a:schemeClr>
                  </a:solidFill>
                  <a:latin typeface="黑体" panose="02010609060101010101" pitchFamily="49" charset="-122"/>
                  <a:ea typeface="黑体" panose="02010609060101010101" pitchFamily="49" charset="-122"/>
                  <a:cs typeface="Times New Roman" panose="02020603050405020304" pitchFamily="18" charset="0"/>
                </a:rPr>
                <a:t>我</a:t>
              </a:r>
              <a:r>
                <a:rPr lang="zh-CN" altLang="en-US" sz="2000">
                  <a:latin typeface="黑体" panose="02010609060101010101" pitchFamily="49" charset="-122"/>
                  <a:ea typeface="黑体" panose="02010609060101010101" pitchFamily="49" charset="-122"/>
                  <a:cs typeface="Times New Roman" panose="02020603050405020304" pitchFamily="18" charset="0"/>
                </a:rPr>
                <a:t>眼中的论文</a:t>
              </a:r>
            </a:p>
          </p:txBody>
        </p:sp>
        <p:sp>
          <p:nvSpPr>
            <p:cNvPr id="8" name="文本框 7"/>
            <p:cNvSpPr txBox="1"/>
            <p:nvPr/>
          </p:nvSpPr>
          <p:spPr>
            <a:xfrm>
              <a:off x="7445" y="2225"/>
              <a:ext cx="3408" cy="822"/>
            </a:xfrm>
            <a:prstGeom prst="rect">
              <a:avLst/>
            </a:prstGeom>
            <a:noFill/>
          </p:spPr>
          <p:txBody>
            <a:bodyPr wrap="none" rtlCol="0">
              <a:spAutoFit/>
            </a:bodyPr>
            <a:lstStyle/>
            <a:p>
              <a:r>
                <a:rPr lang="zh-CN" altLang="en-US" sz="2800">
                  <a:solidFill>
                    <a:schemeClr val="tx2">
                      <a:lumMod val="75000"/>
                    </a:schemeClr>
                  </a:solidFill>
                  <a:latin typeface="黑体" panose="02010609060101010101" pitchFamily="49" charset="-122"/>
                  <a:ea typeface="黑体" panose="02010609060101010101" pitchFamily="49" charset="-122"/>
                  <a:cs typeface="Times New Roman" panose="02020603050405020304" pitchFamily="18" charset="0"/>
                </a:rPr>
                <a:t>导师</a:t>
              </a:r>
              <a:r>
                <a:rPr lang="zh-CN" altLang="en-US" sz="2000">
                  <a:latin typeface="黑体" panose="02010609060101010101" pitchFamily="49" charset="-122"/>
                  <a:ea typeface="黑体" panose="02010609060101010101" pitchFamily="49" charset="-122"/>
                  <a:cs typeface="Times New Roman" panose="02020603050405020304" pitchFamily="18" charset="0"/>
                </a:rPr>
                <a:t>眼中的论文</a:t>
              </a:r>
            </a:p>
          </p:txBody>
        </p:sp>
        <p:sp>
          <p:nvSpPr>
            <p:cNvPr id="9" name="文本框 8"/>
            <p:cNvSpPr txBox="1"/>
            <p:nvPr/>
          </p:nvSpPr>
          <p:spPr>
            <a:xfrm>
              <a:off x="12662" y="2225"/>
              <a:ext cx="3968" cy="822"/>
            </a:xfrm>
            <a:prstGeom prst="rect">
              <a:avLst/>
            </a:prstGeom>
            <a:noFill/>
          </p:spPr>
          <p:txBody>
            <a:bodyPr wrap="none" rtlCol="0">
              <a:spAutoFit/>
            </a:bodyPr>
            <a:lstStyle/>
            <a:p>
              <a:r>
                <a:rPr lang="zh-CN" altLang="en-US" sz="2800">
                  <a:solidFill>
                    <a:schemeClr val="tx2">
                      <a:lumMod val="75000"/>
                    </a:schemeClr>
                  </a:solidFill>
                  <a:latin typeface="黑体" panose="02010609060101010101" pitchFamily="49" charset="-122"/>
                  <a:ea typeface="黑体" panose="02010609060101010101" pitchFamily="49" charset="-122"/>
                  <a:cs typeface="Times New Roman" panose="02020603050405020304" pitchFamily="18" charset="0"/>
                </a:rPr>
                <a:t>审稿人</a:t>
              </a:r>
              <a:r>
                <a:rPr lang="zh-CN" altLang="en-US" sz="2000">
                  <a:latin typeface="黑体" panose="02010609060101010101" pitchFamily="49" charset="-122"/>
                  <a:ea typeface="黑体" panose="02010609060101010101" pitchFamily="49" charset="-122"/>
                  <a:cs typeface="Times New Roman" panose="02020603050405020304" pitchFamily="18" charset="0"/>
                </a:rPr>
                <a:t>眼中的论文</a:t>
              </a:r>
            </a:p>
          </p:txBody>
        </p:sp>
        <p:sp>
          <p:nvSpPr>
            <p:cNvPr id="10" name="文本框 9"/>
            <p:cNvSpPr txBox="1"/>
            <p:nvPr/>
          </p:nvSpPr>
          <p:spPr>
            <a:xfrm>
              <a:off x="4610" y="8802"/>
              <a:ext cx="8874" cy="822"/>
            </a:xfrm>
            <a:prstGeom prst="rect">
              <a:avLst/>
            </a:prstGeom>
            <a:noFill/>
          </p:spPr>
          <p:txBody>
            <a:bodyPr wrap="none" rtlCol="0">
              <a:spAutoFit/>
            </a:bodyPr>
            <a:lstStyle/>
            <a:p>
              <a:pPr algn="l"/>
              <a:r>
                <a:rPr lang="zh-CN" altLang="en-US" sz="2800">
                  <a:solidFill>
                    <a:srgbClr val="C00000"/>
                  </a:solidFill>
                  <a:latin typeface="黑体" panose="02010609060101010101" pitchFamily="49" charset="-122"/>
                  <a:ea typeface="黑体" panose="02010609060101010101" pitchFamily="49" charset="-122"/>
                  <a:cs typeface="黑体" panose="02010609060101010101" pitchFamily="49" charset="-122"/>
                </a:rPr>
                <a:t>论文总是写给自己看，别人看不懂!</a:t>
              </a: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zh-CN" altLang="en-US" dirty="0"/>
              <a:t> 我们的论文出了什么问题?</a:t>
            </a:r>
          </a:p>
        </p:txBody>
      </p:sp>
      <p:sp>
        <p:nvSpPr>
          <p:cNvPr id="5" name="灯片编号占位符 4"/>
          <p:cNvSpPr>
            <a:spLocks noGrp="1"/>
          </p:cNvSpPr>
          <p:nvPr>
            <p:ph type="sldNum" sz="quarter" idx="12"/>
          </p:nvPr>
        </p:nvSpPr>
        <p:spPr/>
        <p:txBody>
          <a:bodyPr/>
          <a:lstStyle/>
          <a:p>
            <a:pPr algn="r"/>
            <a:fld id="{CBD803B2-A378-42BD-B5EC-F7748F169FE0}" type="slidenum">
              <a:rPr lang="en-US" altLang="zh-CN" smtClean="0"/>
              <a:t>15</a:t>
            </a:fld>
            <a:endParaRPr lang="zh-CN" altLang="en-US" dirty="0"/>
          </a:p>
        </p:txBody>
      </p:sp>
      <p:grpSp>
        <p:nvGrpSpPr>
          <p:cNvPr id="3" name="组合 2"/>
          <p:cNvGrpSpPr/>
          <p:nvPr/>
        </p:nvGrpSpPr>
        <p:grpSpPr>
          <a:xfrm>
            <a:off x="3647440" y="1268730"/>
            <a:ext cx="4724400" cy="4986655"/>
            <a:chOff x="5744" y="1998"/>
            <a:chExt cx="7440" cy="7853"/>
          </a:xfrm>
        </p:grpSpPr>
        <p:pic>
          <p:nvPicPr>
            <p:cNvPr id="6" name="图片 5"/>
            <p:cNvPicPr>
              <a:picLocks noChangeAspect="1"/>
            </p:cNvPicPr>
            <p:nvPr/>
          </p:nvPicPr>
          <p:blipFill>
            <a:blip r:embed="rId3"/>
            <a:stretch>
              <a:fillRect/>
            </a:stretch>
          </p:blipFill>
          <p:spPr>
            <a:xfrm>
              <a:off x="5744" y="1998"/>
              <a:ext cx="7440" cy="6628"/>
            </a:xfrm>
            <a:prstGeom prst="rect">
              <a:avLst/>
            </a:prstGeom>
          </p:spPr>
        </p:pic>
        <p:sp>
          <p:nvSpPr>
            <p:cNvPr id="10" name="文本框 9"/>
            <p:cNvSpPr txBox="1"/>
            <p:nvPr/>
          </p:nvSpPr>
          <p:spPr>
            <a:xfrm>
              <a:off x="5867" y="9029"/>
              <a:ext cx="7194" cy="822"/>
            </a:xfrm>
            <a:prstGeom prst="rect">
              <a:avLst/>
            </a:prstGeom>
            <a:noFill/>
          </p:spPr>
          <p:txBody>
            <a:bodyPr wrap="none" rtlCol="0">
              <a:spAutoFit/>
            </a:bodyPr>
            <a:lstStyle/>
            <a:p>
              <a:pPr algn="l"/>
              <a:r>
                <a:rPr lang="zh-CN" altLang="en-US" sz="2800">
                  <a:solidFill>
                    <a:srgbClr val="C00000"/>
                  </a:solidFill>
                  <a:latin typeface="黑体" panose="02010609060101010101" pitchFamily="49" charset="-122"/>
                  <a:ea typeface="黑体" panose="02010609060101010101" pitchFamily="49" charset="-122"/>
                  <a:cs typeface="黑体" panose="02010609060101010101" pitchFamily="49" charset="-122"/>
                </a:rPr>
                <a:t>论文无法准确表达研究内容!</a:t>
              </a:r>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zh-CN" altLang="en-US" dirty="0"/>
              <a:t> 我们的论文出了什么问题?</a:t>
            </a:r>
          </a:p>
        </p:txBody>
      </p:sp>
      <p:sp>
        <p:nvSpPr>
          <p:cNvPr id="5" name="灯片编号占位符 4"/>
          <p:cNvSpPr>
            <a:spLocks noGrp="1"/>
          </p:cNvSpPr>
          <p:nvPr>
            <p:ph type="sldNum" sz="quarter" idx="12"/>
          </p:nvPr>
        </p:nvSpPr>
        <p:spPr/>
        <p:txBody>
          <a:bodyPr/>
          <a:lstStyle/>
          <a:p>
            <a:pPr algn="r"/>
            <a:fld id="{CBD803B2-A378-42BD-B5EC-F7748F169FE0}" type="slidenum">
              <a:rPr lang="en-US" altLang="zh-CN" smtClean="0"/>
              <a:t>16</a:t>
            </a:fld>
            <a:endParaRPr lang="zh-CN" altLang="en-US" dirty="0"/>
          </a:p>
        </p:txBody>
      </p:sp>
      <p:grpSp>
        <p:nvGrpSpPr>
          <p:cNvPr id="3" name="组合 2"/>
          <p:cNvGrpSpPr/>
          <p:nvPr/>
        </p:nvGrpSpPr>
        <p:grpSpPr>
          <a:xfrm>
            <a:off x="2670810" y="1268730"/>
            <a:ext cx="6851015" cy="4986655"/>
            <a:chOff x="4206" y="1998"/>
            <a:chExt cx="10789" cy="7853"/>
          </a:xfrm>
        </p:grpSpPr>
        <p:pic>
          <p:nvPicPr>
            <p:cNvPr id="6" name="图片 5"/>
            <p:cNvPicPr>
              <a:picLocks noChangeAspect="1"/>
            </p:cNvPicPr>
            <p:nvPr/>
          </p:nvPicPr>
          <p:blipFill>
            <a:blip r:embed="rId3"/>
            <a:stretch>
              <a:fillRect/>
            </a:stretch>
          </p:blipFill>
          <p:spPr>
            <a:xfrm>
              <a:off x="4206" y="1998"/>
              <a:ext cx="10789" cy="6558"/>
            </a:xfrm>
            <a:prstGeom prst="rect">
              <a:avLst/>
            </a:prstGeom>
          </p:spPr>
        </p:pic>
        <p:sp>
          <p:nvSpPr>
            <p:cNvPr id="10" name="文本框 9"/>
            <p:cNvSpPr txBox="1"/>
            <p:nvPr/>
          </p:nvSpPr>
          <p:spPr>
            <a:xfrm>
              <a:off x="6198" y="9029"/>
              <a:ext cx="6603" cy="822"/>
            </a:xfrm>
            <a:prstGeom prst="rect">
              <a:avLst/>
            </a:prstGeom>
            <a:noFill/>
          </p:spPr>
          <p:txBody>
            <a:bodyPr wrap="none" rtlCol="0">
              <a:spAutoFit/>
            </a:bodyPr>
            <a:lstStyle/>
            <a:p>
              <a:pPr algn="l"/>
              <a:r>
                <a:rPr lang="zh-CN" altLang="en-US" sz="2800">
                  <a:solidFill>
                    <a:srgbClr val="C00000"/>
                  </a:solidFill>
                  <a:latin typeface="黑体" panose="02010609060101010101" pitchFamily="49" charset="-122"/>
                  <a:ea typeface="黑体" panose="02010609060101010101" pitchFamily="49" charset="-122"/>
                  <a:cs typeface="黑体" panose="02010609060101010101" pitchFamily="49" charset="-122"/>
                </a:rPr>
                <a:t>论文 </a:t>
              </a:r>
              <a:r>
                <a:rPr lang="zh-CN" altLang="en-US" sz="28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Story</a:t>
              </a:r>
              <a:r>
                <a:rPr lang="zh-CN" altLang="en-US" sz="2800">
                  <a:solidFill>
                    <a:srgbClr val="C00000"/>
                  </a:solidFill>
                  <a:latin typeface="Times New Roman" panose="02020603050405020304" pitchFamily="18" charset="0"/>
                  <a:ea typeface="黑体" panose="02010609060101010101" pitchFamily="49" charset="-122"/>
                  <a:cs typeface="Arial" panose="020B0604020202020204" pitchFamily="34" charset="0"/>
                </a:rPr>
                <a:t> </a:t>
              </a:r>
              <a:r>
                <a:rPr lang="zh-CN" altLang="en-US" sz="2800">
                  <a:solidFill>
                    <a:srgbClr val="C00000"/>
                  </a:solidFill>
                  <a:latin typeface="黑体" panose="02010609060101010101" pitchFamily="49" charset="-122"/>
                  <a:ea typeface="黑体" panose="02010609060101010101" pitchFamily="49" charset="-122"/>
                  <a:cs typeface="黑体" panose="02010609060101010101" pitchFamily="49" charset="-122"/>
                </a:rPr>
                <a:t>难以自圆其说!</a:t>
              </a: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zh-CN" altLang="en-US" dirty="0"/>
              <a:t> 我们的论文出了什么问题?</a:t>
            </a:r>
          </a:p>
        </p:txBody>
      </p:sp>
      <p:sp>
        <p:nvSpPr>
          <p:cNvPr id="5" name="灯片编号占位符 4"/>
          <p:cNvSpPr>
            <a:spLocks noGrp="1"/>
          </p:cNvSpPr>
          <p:nvPr>
            <p:ph type="sldNum" sz="quarter" idx="12"/>
          </p:nvPr>
        </p:nvSpPr>
        <p:spPr/>
        <p:txBody>
          <a:bodyPr/>
          <a:lstStyle/>
          <a:p>
            <a:pPr algn="r"/>
            <a:fld id="{CBD803B2-A378-42BD-B5EC-F7748F169FE0}" type="slidenum">
              <a:rPr lang="en-US" altLang="zh-CN" smtClean="0"/>
              <a:t>17</a:t>
            </a:fld>
            <a:endParaRPr lang="zh-CN" altLang="en-US" dirty="0"/>
          </a:p>
        </p:txBody>
      </p:sp>
      <p:grpSp>
        <p:nvGrpSpPr>
          <p:cNvPr id="4" name="组合 3"/>
          <p:cNvGrpSpPr/>
          <p:nvPr/>
        </p:nvGrpSpPr>
        <p:grpSpPr>
          <a:xfrm>
            <a:off x="3719830" y="1052830"/>
            <a:ext cx="4707255" cy="5328285"/>
            <a:chOff x="5858" y="1658"/>
            <a:chExt cx="7413" cy="8391"/>
          </a:xfrm>
        </p:grpSpPr>
        <p:sp>
          <p:nvSpPr>
            <p:cNvPr id="10" name="文本框 9"/>
            <p:cNvSpPr txBox="1"/>
            <p:nvPr/>
          </p:nvSpPr>
          <p:spPr>
            <a:xfrm>
              <a:off x="5858" y="9227"/>
              <a:ext cx="7413" cy="822"/>
            </a:xfrm>
            <a:prstGeom prst="rect">
              <a:avLst/>
            </a:prstGeom>
            <a:noFill/>
          </p:spPr>
          <p:txBody>
            <a:bodyPr wrap="none" rtlCol="0">
              <a:spAutoFit/>
            </a:bodyPr>
            <a:lstStyle/>
            <a:p>
              <a:pPr algn="l"/>
              <a:r>
                <a:rPr lang="zh-CN" altLang="en-US" sz="2800">
                  <a:solidFill>
                    <a:srgbClr val="C00000"/>
                  </a:solidFill>
                  <a:ea typeface="黑体" panose="02010609060101010101" pitchFamily="49" charset="-122"/>
                  <a:cs typeface="Times New Roman" panose="02020603050405020304" pitchFamily="18" charset="0"/>
                </a:rPr>
                <a:t>写作拖延，无法赶上</a:t>
              </a:r>
              <a:r>
                <a:rPr lang="zh-CN" altLang="en-US" sz="28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deadline!</a:t>
              </a:r>
            </a:p>
          </p:txBody>
        </p:sp>
        <p:pic>
          <p:nvPicPr>
            <p:cNvPr id="3" name="图片 2"/>
            <p:cNvPicPr>
              <a:picLocks noChangeAspect="1"/>
            </p:cNvPicPr>
            <p:nvPr/>
          </p:nvPicPr>
          <p:blipFill>
            <a:blip r:embed="rId3"/>
            <a:stretch>
              <a:fillRect/>
            </a:stretch>
          </p:blipFill>
          <p:spPr>
            <a:xfrm>
              <a:off x="6463" y="2517"/>
              <a:ext cx="6275" cy="6508"/>
            </a:xfrm>
            <a:prstGeom prst="rect">
              <a:avLst/>
            </a:prstGeom>
          </p:spPr>
        </p:pic>
        <p:sp>
          <p:nvSpPr>
            <p:cNvPr id="7" name="文本框 6"/>
            <p:cNvSpPr txBox="1"/>
            <p:nvPr/>
          </p:nvSpPr>
          <p:spPr>
            <a:xfrm>
              <a:off x="6651" y="1658"/>
              <a:ext cx="5968" cy="822"/>
            </a:xfrm>
            <a:prstGeom prst="rect">
              <a:avLst/>
            </a:prstGeom>
            <a:noFill/>
          </p:spPr>
          <p:txBody>
            <a:bodyPr wrap="none" rtlCol="0">
              <a:spAutoFit/>
            </a:bodyPr>
            <a:lstStyle/>
            <a:p>
              <a:pPr algn="l"/>
              <a:r>
                <a:rPr lang="zh-CN" altLang="en-US" sz="2000">
                  <a:solidFill>
                    <a:schemeClr val="tx1"/>
                  </a:solidFill>
                  <a:latin typeface="黑体" panose="02010609060101010101" pitchFamily="49" charset="-122"/>
                  <a:ea typeface="黑体" panose="02010609060101010101" pitchFamily="49" charset="-122"/>
                  <a:cs typeface="黑体" panose="02010609060101010101" pitchFamily="49" charset="-122"/>
                </a:rPr>
                <a:t>我离论文写完就差这么</a:t>
              </a:r>
              <a:r>
                <a:rPr lang="zh-CN" altLang="en-US" sz="2800">
                  <a:solidFill>
                    <a:srgbClr val="376092"/>
                  </a:solidFill>
                  <a:latin typeface="黑体" panose="02010609060101010101" pitchFamily="49" charset="-122"/>
                  <a:ea typeface="黑体" panose="02010609060101010101" pitchFamily="49" charset="-122"/>
                  <a:cs typeface="黑体" panose="02010609060101010101" pitchFamily="49" charset="-122"/>
                </a:rPr>
                <a:t>一点点</a:t>
              </a:r>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zh-CN" altLang="en-US" dirty="0"/>
              <a:t> 我们的论文出了什么问题?</a:t>
            </a:r>
          </a:p>
        </p:txBody>
      </p:sp>
      <p:sp>
        <p:nvSpPr>
          <p:cNvPr id="5" name="灯片编号占位符 4"/>
          <p:cNvSpPr>
            <a:spLocks noGrp="1"/>
          </p:cNvSpPr>
          <p:nvPr>
            <p:ph type="sldNum" sz="quarter" idx="12"/>
          </p:nvPr>
        </p:nvSpPr>
        <p:spPr/>
        <p:txBody>
          <a:bodyPr/>
          <a:lstStyle/>
          <a:p>
            <a:pPr algn="r"/>
            <a:fld id="{CBD803B2-A378-42BD-B5EC-F7748F169FE0}" type="slidenum">
              <a:rPr lang="en-US" altLang="zh-CN" smtClean="0"/>
              <a:t>18</a:t>
            </a:fld>
            <a:endParaRPr lang="zh-CN" altLang="en-US" dirty="0"/>
          </a:p>
        </p:txBody>
      </p:sp>
      <p:grpSp>
        <p:nvGrpSpPr>
          <p:cNvPr id="3" name="组合 2"/>
          <p:cNvGrpSpPr/>
          <p:nvPr/>
        </p:nvGrpSpPr>
        <p:grpSpPr>
          <a:xfrm>
            <a:off x="1271270" y="1341120"/>
            <a:ext cx="9655810" cy="4986020"/>
            <a:chOff x="2002" y="2112"/>
            <a:chExt cx="15206" cy="7852"/>
          </a:xfrm>
        </p:grpSpPr>
        <p:pic>
          <p:nvPicPr>
            <p:cNvPr id="6" name="图片 5"/>
            <p:cNvPicPr>
              <a:picLocks noChangeAspect="1"/>
            </p:cNvPicPr>
            <p:nvPr/>
          </p:nvPicPr>
          <p:blipFill>
            <a:blip r:embed="rId3"/>
            <a:stretch>
              <a:fillRect/>
            </a:stretch>
          </p:blipFill>
          <p:spPr>
            <a:xfrm>
              <a:off x="2002" y="3132"/>
              <a:ext cx="15207" cy="5485"/>
            </a:xfrm>
            <a:prstGeom prst="rect">
              <a:avLst/>
            </a:prstGeom>
          </p:spPr>
        </p:pic>
        <p:sp>
          <p:nvSpPr>
            <p:cNvPr id="7" name="文本框 6"/>
            <p:cNvSpPr txBox="1"/>
            <p:nvPr/>
          </p:nvSpPr>
          <p:spPr>
            <a:xfrm>
              <a:off x="6878" y="2112"/>
              <a:ext cx="5408" cy="822"/>
            </a:xfrm>
            <a:prstGeom prst="rect">
              <a:avLst/>
            </a:prstGeom>
            <a:noFill/>
          </p:spPr>
          <p:txBody>
            <a:bodyPr wrap="none" rtlCol="0">
              <a:spAutoFit/>
            </a:bodyPr>
            <a:lstStyle/>
            <a:p>
              <a:pPr algn="l"/>
              <a:r>
                <a:rPr lang="zh-CN" altLang="en-US" sz="2000">
                  <a:latin typeface="黑体" panose="02010609060101010101" pitchFamily="49" charset="-122"/>
                  <a:ea typeface="黑体" panose="02010609060101010101" pitchFamily="49" charset="-122"/>
                  <a:cs typeface="Times New Roman" panose="02020603050405020304" pitchFamily="18" charset="0"/>
                </a:rPr>
                <a:t>当</a:t>
              </a:r>
              <a:r>
                <a:rPr lang="zh-CN" altLang="en-US" sz="2800">
                  <a:solidFill>
                    <a:schemeClr val="tx2">
                      <a:lumMod val="75000"/>
                    </a:schemeClr>
                  </a:solidFill>
                  <a:latin typeface="黑体" panose="02010609060101010101" pitchFamily="49" charset="-122"/>
                  <a:ea typeface="黑体" panose="02010609060101010101" pitchFamily="49" charset="-122"/>
                  <a:cs typeface="Times New Roman" panose="02020603050405020304" pitchFamily="18" charset="0"/>
                </a:rPr>
                <a:t>论文</a:t>
              </a:r>
              <a:r>
                <a:rPr lang="zh-CN" altLang="en-US" sz="2000">
                  <a:latin typeface="黑体" panose="02010609060101010101" pitchFamily="49" charset="-122"/>
                  <a:ea typeface="黑体" panose="02010609060101010101" pitchFamily="49" charset="-122"/>
                  <a:cs typeface="Times New Roman" panose="02020603050405020304" pitchFamily="18" charset="0"/>
                </a:rPr>
                <a:t>修改到第五稿的状态</a:t>
              </a:r>
            </a:p>
          </p:txBody>
        </p:sp>
        <p:sp>
          <p:nvSpPr>
            <p:cNvPr id="10" name="文本框 9"/>
            <p:cNvSpPr txBox="1"/>
            <p:nvPr/>
          </p:nvSpPr>
          <p:spPr>
            <a:xfrm>
              <a:off x="6311" y="9142"/>
              <a:ext cx="6593" cy="822"/>
            </a:xfrm>
            <a:prstGeom prst="rect">
              <a:avLst/>
            </a:prstGeom>
            <a:noFill/>
          </p:spPr>
          <p:txBody>
            <a:bodyPr wrap="none" rtlCol="0">
              <a:spAutoFit/>
            </a:bodyPr>
            <a:lstStyle/>
            <a:p>
              <a:pPr algn="l"/>
              <a:r>
                <a:rPr lang="zh-CN" altLang="en-US" sz="2800">
                  <a:solidFill>
                    <a:srgbClr val="C00000"/>
                  </a:solidFill>
                  <a:ea typeface="黑体" panose="02010609060101010101" pitchFamily="49" charset="-122"/>
                  <a:cs typeface="Times New Roman" panose="02020603050405020304" pitchFamily="18" charset="0"/>
                </a:rPr>
                <a:t>不知道论文如何逐步完善!</a:t>
              </a:r>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zh-CN" altLang="en-US" dirty="0"/>
              <a:t> 我们的论文出了什么问题?</a:t>
            </a:r>
          </a:p>
        </p:txBody>
      </p:sp>
      <p:sp>
        <p:nvSpPr>
          <p:cNvPr id="5" name="灯片编号占位符 4"/>
          <p:cNvSpPr>
            <a:spLocks noGrp="1"/>
          </p:cNvSpPr>
          <p:nvPr>
            <p:ph type="sldNum" sz="quarter" idx="12"/>
          </p:nvPr>
        </p:nvSpPr>
        <p:spPr/>
        <p:txBody>
          <a:bodyPr/>
          <a:lstStyle/>
          <a:p>
            <a:pPr algn="r"/>
            <a:fld id="{CBD803B2-A378-42BD-B5EC-F7748F169FE0}" type="slidenum">
              <a:rPr lang="en-US" altLang="zh-CN" smtClean="0"/>
              <a:t>19</a:t>
            </a:fld>
            <a:endParaRPr lang="zh-CN" altLang="en-US" dirty="0"/>
          </a:p>
        </p:txBody>
      </p:sp>
      <p:grpSp>
        <p:nvGrpSpPr>
          <p:cNvPr id="3" name="组合 2"/>
          <p:cNvGrpSpPr/>
          <p:nvPr/>
        </p:nvGrpSpPr>
        <p:grpSpPr>
          <a:xfrm>
            <a:off x="2135505" y="1557655"/>
            <a:ext cx="7984490" cy="4553585"/>
            <a:chOff x="3363" y="2453"/>
            <a:chExt cx="12574" cy="7171"/>
          </a:xfrm>
        </p:grpSpPr>
        <p:pic>
          <p:nvPicPr>
            <p:cNvPr id="6" name="图片 5"/>
            <p:cNvPicPr>
              <a:picLocks noChangeAspect="1"/>
            </p:cNvPicPr>
            <p:nvPr/>
          </p:nvPicPr>
          <p:blipFill>
            <a:blip r:embed="rId3"/>
            <a:stretch>
              <a:fillRect/>
            </a:stretch>
          </p:blipFill>
          <p:spPr>
            <a:xfrm>
              <a:off x="6765" y="2453"/>
              <a:ext cx="5505" cy="5895"/>
            </a:xfrm>
            <a:prstGeom prst="rect">
              <a:avLst/>
            </a:prstGeom>
          </p:spPr>
        </p:pic>
        <p:sp>
          <p:nvSpPr>
            <p:cNvPr id="7" name="文本框 6"/>
            <p:cNvSpPr txBox="1"/>
            <p:nvPr/>
          </p:nvSpPr>
          <p:spPr>
            <a:xfrm>
              <a:off x="3363" y="8802"/>
              <a:ext cx="12574" cy="822"/>
            </a:xfrm>
            <a:prstGeom prst="rect">
              <a:avLst/>
            </a:prstGeom>
            <a:noFill/>
          </p:spPr>
          <p:txBody>
            <a:bodyPr wrap="none" rtlCol="0">
              <a:spAutoFit/>
            </a:bodyPr>
            <a:lstStyle/>
            <a:p>
              <a:pPr algn="l"/>
              <a:r>
                <a:rPr lang="zh-CN" altLang="en-US" sz="2800">
                  <a:solidFill>
                    <a:srgbClr val="C00000"/>
                  </a:solidFill>
                  <a:latin typeface="黑体" panose="02010609060101010101" pitchFamily="49" charset="-122"/>
                  <a:ea typeface="黑体" panose="02010609060101010101" pitchFamily="49" charset="-122"/>
                  <a:cs typeface="黑体" panose="02010609060101010101" pitchFamily="49" charset="-122"/>
                </a:rPr>
                <a:t>结果:CCF-A的研究内容只达到CCF-C的论文水平!</a:t>
              </a: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讲师简介</a:t>
            </a:r>
          </a:p>
        </p:txBody>
      </p:sp>
      <p:sp>
        <p:nvSpPr>
          <p:cNvPr id="3" name="内容占位符 2"/>
          <p:cNvSpPr>
            <a:spLocks noGrp="1"/>
          </p:cNvSpPr>
          <p:nvPr>
            <p:ph idx="1"/>
          </p:nvPr>
        </p:nvSpPr>
        <p:spPr/>
        <p:txBody>
          <a:bodyPr>
            <a:normAutofit/>
          </a:bodyPr>
          <a:lstStyle/>
          <a:p>
            <a:pPr marL="0" indent="0">
              <a:spcBef>
                <a:spcPts val="0"/>
              </a:spcBef>
              <a:spcAft>
                <a:spcPts val="0"/>
              </a:spcAft>
              <a:buNone/>
            </a:pPr>
            <a:r>
              <a:rPr lang="zh-CN" altLang="en-US" dirty="0">
                <a:cs typeface="Times New Roman" panose="02020603050405020304" pitchFamily="18" charset="0"/>
                <a:sym typeface="+mn-ea"/>
              </a:rPr>
              <a:t>   </a:t>
            </a:r>
            <a:r>
              <a:rPr lang="zh-CN" altLang="en-US" sz="3600" dirty="0">
                <a:cs typeface="Times New Roman" panose="02020603050405020304" pitchFamily="18" charset="0"/>
                <a:sym typeface="+mn-ea"/>
              </a:rPr>
              <a:t>陈铭浩  </a:t>
            </a:r>
            <a:endParaRPr lang="en-US" altLang="zh-CN" dirty="0">
              <a:cs typeface="Times New Roman" panose="02020603050405020304" pitchFamily="18" charset="0"/>
              <a:sym typeface="+mn-ea"/>
            </a:endParaRPr>
          </a:p>
          <a:p>
            <a:pPr>
              <a:spcBef>
                <a:spcPts val="0"/>
              </a:spcBef>
              <a:spcAft>
                <a:spcPts val="0"/>
              </a:spcAft>
            </a:pPr>
            <a:r>
              <a:rPr lang="zh-CN" altLang="en-US" dirty="0">
                <a:sym typeface="+mn-ea"/>
              </a:rPr>
              <a:t>特聘副</a:t>
            </a:r>
            <a:r>
              <a:rPr lang="zh-CN" altLang="en-US" dirty="0">
                <a:cs typeface="Times New Roman" panose="02020603050405020304" pitchFamily="18" charset="0"/>
                <a:sym typeface="+mn-ea"/>
              </a:rPr>
              <a:t>教授</a:t>
            </a:r>
            <a:endParaRPr lang="en-US" altLang="zh-CN" dirty="0">
              <a:cs typeface="Times New Roman" panose="02020603050405020304" pitchFamily="18" charset="0"/>
              <a:sym typeface="+mn-ea"/>
            </a:endParaRPr>
          </a:p>
          <a:p>
            <a:pPr lvl="1">
              <a:spcAft>
                <a:spcPts val="0"/>
              </a:spcAft>
            </a:pPr>
            <a:r>
              <a:rPr lang="zh-CN" altLang="en-US" dirty="0">
                <a:sym typeface="+mn-ea"/>
              </a:rPr>
              <a:t>计算机</a:t>
            </a:r>
            <a:r>
              <a:rPr lang="zh-CN" altLang="en-US" dirty="0">
                <a:cs typeface="Times New Roman" panose="02020603050405020304" pitchFamily="18" charset="0"/>
                <a:sym typeface="+mn-ea"/>
              </a:rPr>
              <a:t>博士（浙江大学，</a:t>
            </a:r>
            <a:r>
              <a:rPr lang="en-US" altLang="zh-CN" dirty="0">
                <a:cs typeface="Times New Roman" panose="02020603050405020304" pitchFamily="18" charset="0"/>
                <a:sym typeface="+mn-ea"/>
              </a:rPr>
              <a:t>2018-2023</a:t>
            </a:r>
            <a:r>
              <a:rPr lang="zh-CN" altLang="en-US" dirty="0">
                <a:cs typeface="Times New Roman" panose="02020603050405020304" pitchFamily="18" charset="0"/>
                <a:sym typeface="+mn-ea"/>
              </a:rPr>
              <a:t>）</a:t>
            </a:r>
            <a:endParaRPr lang="en-US" altLang="zh-CN" dirty="0">
              <a:cs typeface="Times New Roman" panose="02020603050405020304" pitchFamily="18" charset="0"/>
              <a:sym typeface="+mn-ea"/>
            </a:endParaRPr>
          </a:p>
          <a:p>
            <a:pPr marL="457200" lvl="1" indent="0">
              <a:spcAft>
                <a:spcPts val="0"/>
              </a:spcAft>
              <a:buNone/>
            </a:pPr>
            <a:endParaRPr lang="en-US" altLang="zh-CN" dirty="0">
              <a:cs typeface="Times New Roman" panose="02020603050405020304" pitchFamily="18" charset="0"/>
              <a:sym typeface="+mn-ea"/>
            </a:endParaRPr>
          </a:p>
          <a:p>
            <a:pPr lvl="1">
              <a:spcAft>
                <a:spcPts val="0"/>
              </a:spcAft>
            </a:pPr>
            <a:endParaRPr lang="en-US" altLang="zh-CN" dirty="0">
              <a:cs typeface="Times New Roman" panose="02020603050405020304" pitchFamily="18" charset="0"/>
            </a:endParaRPr>
          </a:p>
          <a:p>
            <a:pPr>
              <a:spcAft>
                <a:spcPts val="0"/>
              </a:spcAft>
            </a:pPr>
            <a:r>
              <a:rPr lang="zh-CN" altLang="en-US" dirty="0">
                <a:cs typeface="Times New Roman" panose="02020603050405020304" pitchFamily="18" charset="0"/>
              </a:rPr>
              <a:t>研究方向</a:t>
            </a:r>
            <a:endParaRPr lang="en-US" altLang="zh-CN" dirty="0">
              <a:cs typeface="Times New Roman" panose="02020603050405020304" pitchFamily="18" charset="0"/>
            </a:endParaRPr>
          </a:p>
          <a:p>
            <a:pPr lvl="1">
              <a:spcAft>
                <a:spcPts val="0"/>
              </a:spcAft>
            </a:pPr>
            <a:r>
              <a:rPr lang="zh-CN" altLang="en-US" dirty="0">
                <a:cs typeface="Times New Roman" panose="02020603050405020304" pitchFamily="18" charset="0"/>
              </a:rPr>
              <a:t>深度学习、多模态学习、大语言模型</a:t>
            </a:r>
            <a:endParaRPr lang="en-US" altLang="zh-CN" dirty="0">
              <a:cs typeface="Times New Roman" panose="02020603050405020304" pitchFamily="18" charset="0"/>
            </a:endParaRPr>
          </a:p>
          <a:p>
            <a:pPr lvl="1">
              <a:spcAft>
                <a:spcPts val="0"/>
              </a:spcAft>
            </a:pPr>
            <a:r>
              <a:rPr lang="zh-CN" altLang="en-US" dirty="0">
                <a:cs typeface="Times New Roman" panose="02020603050405020304" pitchFamily="18" charset="0"/>
              </a:rPr>
              <a:t>发表</a:t>
            </a:r>
            <a:r>
              <a:rPr lang="en-US" altLang="zh-CN" dirty="0">
                <a:cs typeface="Times New Roman" panose="02020603050405020304" pitchFamily="18" charset="0"/>
              </a:rPr>
              <a:t>CVPR</a:t>
            </a:r>
            <a:r>
              <a:rPr lang="zh-CN" altLang="en-US" dirty="0">
                <a:cs typeface="Times New Roman" panose="02020603050405020304" pitchFamily="18" charset="0"/>
              </a:rPr>
              <a:t>、</a:t>
            </a:r>
            <a:r>
              <a:rPr lang="en-US" altLang="zh-CN" dirty="0">
                <a:cs typeface="Times New Roman" panose="02020603050405020304" pitchFamily="18" charset="0"/>
              </a:rPr>
              <a:t>ICML</a:t>
            </a:r>
            <a:r>
              <a:rPr lang="zh-CN" altLang="en-US" dirty="0">
                <a:cs typeface="Times New Roman" panose="02020603050405020304" pitchFamily="18" charset="0"/>
              </a:rPr>
              <a:t>等顶级会议</a:t>
            </a:r>
            <a:r>
              <a:rPr lang="en-US" altLang="zh-CN" dirty="0"/>
              <a:t>2</a:t>
            </a:r>
            <a:r>
              <a:rPr lang="en-US" altLang="zh-CN" dirty="0">
                <a:cs typeface="Times New Roman" panose="02020603050405020304" pitchFamily="18" charset="0"/>
              </a:rPr>
              <a:t>0</a:t>
            </a:r>
            <a:r>
              <a:rPr lang="zh-CN" altLang="en-US" dirty="0">
                <a:cs typeface="Times New Roman" panose="02020603050405020304" pitchFamily="18" charset="0"/>
              </a:rPr>
              <a:t>余篇</a:t>
            </a:r>
            <a:endParaRPr lang="en-US" altLang="zh-CN" dirty="0">
              <a:cs typeface="Times New Roman" panose="02020603050405020304" pitchFamily="18" charset="0"/>
            </a:endParaRPr>
          </a:p>
        </p:txBody>
      </p:sp>
      <p:sp>
        <p:nvSpPr>
          <p:cNvPr id="4" name="灯片编号占位符 3"/>
          <p:cNvSpPr>
            <a:spLocks noGrp="1"/>
          </p:cNvSpPr>
          <p:nvPr>
            <p:ph type="sldNum" sz="quarter" idx="12"/>
          </p:nvPr>
        </p:nvSpPr>
        <p:spPr/>
        <p:txBody>
          <a:bodyPr/>
          <a:lstStyle/>
          <a:p>
            <a:pPr algn="r"/>
            <a:fld id="{CBD803B2-A378-42BD-B5EC-F7748F169FE0}" type="slidenum">
              <a:rPr lang="en-US" altLang="zh-CN" smtClean="0"/>
              <a:t>2</a:t>
            </a:fld>
            <a:endParaRPr lang="zh-CN" altLang="en-US" dirty="0"/>
          </a:p>
        </p:txBody>
      </p:sp>
      <p:pic>
        <p:nvPicPr>
          <p:cNvPr id="7" name="图片 6">
            <a:extLst>
              <a:ext uri="{FF2B5EF4-FFF2-40B4-BE49-F238E27FC236}">
                <a16:creationId xmlns:a16="http://schemas.microsoft.com/office/drawing/2014/main" id="{7A3898DB-F273-D133-C84C-E013AC78E9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00056" y="1700808"/>
            <a:ext cx="7922668" cy="4248472"/>
          </a:xfrm>
          <a:prstGeom prst="rect">
            <a:avLst/>
          </a:prstGeom>
        </p:spPr>
      </p:pic>
    </p:spTree>
    <p:extLst>
      <p:ext uri="{BB962C8B-B14F-4D97-AF65-F5344CB8AC3E}">
        <p14:creationId xmlns:p14="http://schemas.microsoft.com/office/powerpoint/2010/main" val="25346815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zh-CN" altLang="en-US" dirty="0"/>
              <a:t> 我们的论文出了什么问题——小结</a:t>
            </a:r>
          </a:p>
        </p:txBody>
      </p:sp>
      <p:sp>
        <p:nvSpPr>
          <p:cNvPr id="5" name="灯片编号占位符 4"/>
          <p:cNvSpPr>
            <a:spLocks noGrp="1"/>
          </p:cNvSpPr>
          <p:nvPr>
            <p:ph type="sldNum" sz="quarter" idx="12"/>
          </p:nvPr>
        </p:nvSpPr>
        <p:spPr/>
        <p:txBody>
          <a:bodyPr/>
          <a:lstStyle/>
          <a:p>
            <a:pPr algn="r"/>
            <a:fld id="{CBD803B2-A378-42BD-B5EC-F7748F169FE0}" type="slidenum">
              <a:rPr lang="en-US" altLang="zh-CN" smtClean="0"/>
              <a:t>20</a:t>
            </a:fld>
            <a:endParaRPr lang="zh-CN" altLang="en-US" dirty="0"/>
          </a:p>
        </p:txBody>
      </p:sp>
      <p:grpSp>
        <p:nvGrpSpPr>
          <p:cNvPr id="3" name="组合 2"/>
          <p:cNvGrpSpPr/>
          <p:nvPr/>
        </p:nvGrpSpPr>
        <p:grpSpPr>
          <a:xfrm>
            <a:off x="1847215" y="1412875"/>
            <a:ext cx="7392670" cy="4485640"/>
            <a:chOff x="2909" y="2225"/>
            <a:chExt cx="11642" cy="7064"/>
          </a:xfrm>
        </p:grpSpPr>
        <p:sp>
          <p:nvSpPr>
            <p:cNvPr id="6" name="文本框 5"/>
            <p:cNvSpPr txBox="1"/>
            <p:nvPr/>
          </p:nvSpPr>
          <p:spPr>
            <a:xfrm>
              <a:off x="2909" y="2225"/>
              <a:ext cx="9593" cy="7064"/>
            </a:xfrm>
            <a:prstGeom prst="rect">
              <a:avLst/>
            </a:prstGeom>
            <a:noFill/>
          </p:spPr>
          <p:txBody>
            <a:bodyPr wrap="square" rtlCol="0">
              <a:spAutoFit/>
            </a:bodyPr>
            <a:lstStyle/>
            <a:p>
              <a:pPr>
                <a:lnSpc>
                  <a:spcPct val="170000"/>
                </a:lnSpc>
              </a:pPr>
              <a:r>
                <a:rPr lang="zh-CN" altLang="en-US" sz="2400">
                  <a:solidFill>
                    <a:srgbClr val="C00000"/>
                  </a:solidFill>
                  <a:latin typeface="黑体" panose="02010609060101010101" pitchFamily="49" charset="-122"/>
                  <a:ea typeface="黑体" panose="02010609060101010101" pitchFamily="49" charset="-122"/>
                  <a:cs typeface="黑体" panose="02010609060101010101" pitchFamily="49" charset="-122"/>
                </a:rPr>
                <a:t>学生和导师对论文写作的认识不一致! </a:t>
              </a:r>
            </a:p>
            <a:p>
              <a:pPr>
                <a:lnSpc>
                  <a:spcPct val="170000"/>
                </a:lnSpc>
              </a:pPr>
              <a:r>
                <a:rPr lang="zh-CN" altLang="en-US" sz="2400">
                  <a:solidFill>
                    <a:srgbClr val="C00000"/>
                  </a:solidFill>
                  <a:latin typeface="黑体" panose="02010609060101010101" pitchFamily="49" charset="-122"/>
                  <a:ea typeface="黑体" panose="02010609060101010101" pitchFamily="49" charset="-122"/>
                  <a:cs typeface="黑体" panose="02010609060101010101" pitchFamily="49" charset="-122"/>
                </a:rPr>
                <a:t>论文总是写给自己看，别人看不懂! </a:t>
              </a:r>
            </a:p>
            <a:p>
              <a:pPr>
                <a:lnSpc>
                  <a:spcPct val="170000"/>
                </a:lnSpc>
              </a:pPr>
              <a:r>
                <a:rPr lang="zh-CN" altLang="en-US" sz="2400">
                  <a:solidFill>
                    <a:srgbClr val="C00000"/>
                  </a:solidFill>
                  <a:latin typeface="黑体" panose="02010609060101010101" pitchFamily="49" charset="-122"/>
                  <a:ea typeface="黑体" panose="02010609060101010101" pitchFamily="49" charset="-122"/>
                  <a:cs typeface="黑体" panose="02010609060101010101" pitchFamily="49" charset="-122"/>
                </a:rPr>
                <a:t>论文无法准确表达研究内容!</a:t>
              </a:r>
            </a:p>
            <a:p>
              <a:pPr>
                <a:lnSpc>
                  <a:spcPct val="170000"/>
                </a:lnSpc>
              </a:pPr>
              <a:r>
                <a:rPr lang="zh-CN" altLang="en-US" sz="2400">
                  <a:solidFill>
                    <a:srgbClr val="C00000"/>
                  </a:solidFill>
                  <a:latin typeface="黑体" panose="02010609060101010101" pitchFamily="49" charset="-122"/>
                  <a:ea typeface="黑体" panose="02010609060101010101" pitchFamily="49" charset="-122"/>
                  <a:cs typeface="黑体" panose="02010609060101010101" pitchFamily="49" charset="-122"/>
                </a:rPr>
                <a:t>论文 </a:t>
              </a:r>
              <a:r>
                <a:rPr lang="zh-CN" altLang="en-US" sz="24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Story</a:t>
              </a:r>
              <a:r>
                <a:rPr lang="zh-CN" altLang="en-US" sz="2400">
                  <a:solidFill>
                    <a:srgbClr val="C00000"/>
                  </a:solidFill>
                  <a:latin typeface="黑体" panose="02010609060101010101" pitchFamily="49" charset="-122"/>
                  <a:ea typeface="黑体" panose="02010609060101010101" pitchFamily="49" charset="-122"/>
                  <a:cs typeface="黑体" panose="02010609060101010101" pitchFamily="49" charset="-122"/>
                </a:rPr>
                <a:t> 难以自圆其说! </a:t>
              </a:r>
            </a:p>
            <a:p>
              <a:pPr>
                <a:lnSpc>
                  <a:spcPct val="170000"/>
                </a:lnSpc>
              </a:pPr>
              <a:r>
                <a:rPr lang="zh-CN" altLang="en-US" sz="2400">
                  <a:solidFill>
                    <a:srgbClr val="C00000"/>
                  </a:solidFill>
                  <a:latin typeface="黑体" panose="02010609060101010101" pitchFamily="49" charset="-122"/>
                  <a:ea typeface="黑体" panose="02010609060101010101" pitchFamily="49" charset="-122"/>
                  <a:cs typeface="黑体" panose="02010609060101010101" pitchFamily="49" charset="-122"/>
                </a:rPr>
                <a:t>不知道论文如何逐步完善! </a:t>
              </a:r>
            </a:p>
            <a:p>
              <a:pPr>
                <a:lnSpc>
                  <a:spcPct val="170000"/>
                </a:lnSpc>
              </a:pPr>
              <a:r>
                <a:rPr lang="zh-CN" altLang="en-US" sz="2400">
                  <a:solidFill>
                    <a:srgbClr val="C00000"/>
                  </a:solidFill>
                  <a:latin typeface="黑体" panose="02010609060101010101" pitchFamily="49" charset="-122"/>
                  <a:ea typeface="黑体" panose="02010609060101010101" pitchFamily="49" charset="-122"/>
                  <a:cs typeface="黑体" panose="02010609060101010101" pitchFamily="49" charset="-122"/>
                </a:rPr>
                <a:t>写作拖延，无法赶上</a:t>
              </a:r>
              <a:r>
                <a:rPr lang="zh-CN" altLang="en-US" sz="24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deadline!</a:t>
              </a:r>
            </a:p>
            <a:p>
              <a:pPr>
                <a:lnSpc>
                  <a:spcPct val="170000"/>
                </a:lnSpc>
              </a:pPr>
              <a:r>
                <a:rPr lang="en-US" altLang="zh-CN" sz="2400">
                  <a:solidFill>
                    <a:srgbClr val="C00000"/>
                  </a:solidFill>
                  <a:latin typeface="黑体" panose="02010609060101010101" pitchFamily="49" charset="-122"/>
                  <a:ea typeface="黑体" panose="02010609060101010101" pitchFamily="49" charset="-122"/>
                  <a:cs typeface="黑体" panose="02010609060101010101" pitchFamily="49" charset="-122"/>
                </a:rPr>
                <a:t>......</a:t>
              </a:r>
            </a:p>
          </p:txBody>
        </p:sp>
        <p:sp>
          <p:nvSpPr>
            <p:cNvPr id="7" name="右大括号 6"/>
            <p:cNvSpPr/>
            <p:nvPr/>
          </p:nvSpPr>
          <p:spPr>
            <a:xfrm>
              <a:off x="11528" y="2792"/>
              <a:ext cx="680" cy="3062"/>
            </a:xfrm>
            <a:prstGeom prst="rightBrace">
              <a:avLst/>
            </a:prstGeom>
          </p:spPr>
          <p:style>
            <a:lnRef idx="2">
              <a:schemeClr val="accent3"/>
            </a:lnRef>
            <a:fillRef idx="0">
              <a:schemeClr val="accent3"/>
            </a:fillRef>
            <a:effectRef idx="1">
              <a:schemeClr val="accent3"/>
            </a:effectRef>
            <a:fontRef idx="minor">
              <a:schemeClr val="tx1"/>
            </a:fontRef>
          </p:style>
          <p:txBody>
            <a:bodyPr rtlCol="0" anchor="ctr"/>
            <a:lstStyle/>
            <a:p>
              <a:pPr algn="ctr"/>
              <a:endParaRPr lang="zh-CN" altLang="en-US">
                <a:cs typeface="Times New Roman" panose="02020603050405020304" pitchFamily="18" charset="0"/>
              </a:endParaRPr>
            </a:p>
          </p:txBody>
        </p:sp>
        <p:sp>
          <p:nvSpPr>
            <p:cNvPr id="8" name="右大括号 7"/>
            <p:cNvSpPr/>
            <p:nvPr/>
          </p:nvSpPr>
          <p:spPr>
            <a:xfrm>
              <a:off x="11528" y="5894"/>
              <a:ext cx="680" cy="1199"/>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zh-CN" altLang="en-US">
                <a:cs typeface="Times New Roman" panose="02020603050405020304" pitchFamily="18" charset="0"/>
              </a:endParaRPr>
            </a:p>
          </p:txBody>
        </p:sp>
        <p:sp>
          <p:nvSpPr>
            <p:cNvPr id="9" name="右大括号 8"/>
            <p:cNvSpPr/>
            <p:nvPr/>
          </p:nvSpPr>
          <p:spPr>
            <a:xfrm>
              <a:off x="11528" y="7133"/>
              <a:ext cx="680" cy="1199"/>
            </a:xfrm>
            <a:prstGeom prst="rightBrace">
              <a:avLst/>
            </a:prstGeom>
          </p:spPr>
          <p:style>
            <a:lnRef idx="2">
              <a:schemeClr val="accent6"/>
            </a:lnRef>
            <a:fillRef idx="0">
              <a:schemeClr val="accent6"/>
            </a:fillRef>
            <a:effectRef idx="1">
              <a:schemeClr val="accent6"/>
            </a:effectRef>
            <a:fontRef idx="minor">
              <a:schemeClr val="tx1"/>
            </a:fontRef>
          </p:style>
          <p:txBody>
            <a:bodyPr rtlCol="0" anchor="ctr"/>
            <a:lstStyle/>
            <a:p>
              <a:pPr algn="ctr"/>
              <a:endParaRPr lang="zh-CN" altLang="en-US">
                <a:solidFill>
                  <a:srgbClr val="FFC000"/>
                </a:solidFill>
                <a:cs typeface="Times New Roman" panose="02020603050405020304" pitchFamily="18" charset="0"/>
              </a:endParaRPr>
            </a:p>
          </p:txBody>
        </p:sp>
        <p:sp>
          <p:nvSpPr>
            <p:cNvPr id="10" name="文本框 9"/>
            <p:cNvSpPr txBox="1"/>
            <p:nvPr/>
          </p:nvSpPr>
          <p:spPr>
            <a:xfrm>
              <a:off x="12321" y="6131"/>
              <a:ext cx="2230" cy="727"/>
            </a:xfrm>
            <a:prstGeom prst="rect">
              <a:avLst/>
            </a:prstGeom>
            <a:noFill/>
          </p:spPr>
          <p:txBody>
            <a:bodyPr wrap="none" rtlCol="0">
              <a:spAutoFit/>
            </a:bodyPr>
            <a:lstStyle/>
            <a:p>
              <a:r>
                <a:rPr lang="zh-CN" altLang="en-US" sz="2400" dirty="0">
                  <a:solidFill>
                    <a:srgbClr val="5A87BE"/>
                  </a:solidFill>
                  <a:latin typeface="黑体" panose="02010609060101010101" pitchFamily="49" charset="-122"/>
                  <a:ea typeface="黑体" panose="02010609060101010101" pitchFamily="49" charset="-122"/>
                  <a:cs typeface="Times New Roman" panose="02020603050405020304" pitchFamily="18" charset="0"/>
                </a:rPr>
                <a:t>论文规范</a:t>
              </a:r>
            </a:p>
          </p:txBody>
        </p:sp>
        <p:sp>
          <p:nvSpPr>
            <p:cNvPr id="11" name="文本框 10"/>
            <p:cNvSpPr txBox="1"/>
            <p:nvPr/>
          </p:nvSpPr>
          <p:spPr>
            <a:xfrm>
              <a:off x="12321" y="3926"/>
              <a:ext cx="2208" cy="725"/>
            </a:xfrm>
            <a:prstGeom prst="rect">
              <a:avLst/>
            </a:prstGeom>
            <a:noFill/>
          </p:spPr>
          <p:txBody>
            <a:bodyPr wrap="none" rtlCol="0">
              <a:spAutoFit/>
            </a:bodyPr>
            <a:lstStyle/>
            <a:p>
              <a:r>
                <a:rPr lang="zh-CN" altLang="en-US" sz="2400">
                  <a:solidFill>
                    <a:srgbClr val="9BBB59"/>
                  </a:solidFill>
                  <a:latin typeface="黑体" panose="02010609060101010101" pitchFamily="49" charset="-122"/>
                  <a:ea typeface="黑体" panose="02010609060101010101" pitchFamily="49" charset="-122"/>
                  <a:cs typeface="Times New Roman" panose="02020603050405020304" pitchFamily="18" charset="0"/>
                </a:rPr>
                <a:t>写作思路</a:t>
              </a:r>
            </a:p>
          </p:txBody>
        </p:sp>
        <p:sp>
          <p:nvSpPr>
            <p:cNvPr id="12" name="文本框 11"/>
            <p:cNvSpPr txBox="1"/>
            <p:nvPr/>
          </p:nvSpPr>
          <p:spPr>
            <a:xfrm>
              <a:off x="12321" y="7353"/>
              <a:ext cx="2208" cy="725"/>
            </a:xfrm>
            <a:prstGeom prst="rect">
              <a:avLst/>
            </a:prstGeom>
            <a:noFill/>
          </p:spPr>
          <p:txBody>
            <a:bodyPr wrap="none" rtlCol="0">
              <a:spAutoFit/>
            </a:bodyPr>
            <a:lstStyle/>
            <a:p>
              <a:r>
                <a:rPr lang="zh-CN" altLang="en-US" sz="2400">
                  <a:solidFill>
                    <a:srgbClr val="F79646"/>
                  </a:solidFill>
                  <a:latin typeface="黑体" panose="02010609060101010101" pitchFamily="49" charset="-122"/>
                  <a:ea typeface="黑体" panose="02010609060101010101" pitchFamily="49" charset="-122"/>
                  <a:cs typeface="Times New Roman" panose="02020603050405020304" pitchFamily="18" charset="0"/>
                </a:rPr>
                <a:t>日常积累</a:t>
              </a:r>
            </a:p>
          </p:txBody>
        </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en-US" altLang="zh-CN" dirty="0"/>
              <a:t> </a:t>
            </a:r>
            <a:r>
              <a:rPr lang="zh-CN" altLang="en-US" dirty="0"/>
              <a:t>学术写作的特点</a:t>
            </a:r>
          </a:p>
        </p:txBody>
      </p:sp>
      <p:sp>
        <p:nvSpPr>
          <p:cNvPr id="5" name="灯片编号占位符 4"/>
          <p:cNvSpPr>
            <a:spLocks noGrp="1"/>
          </p:cNvSpPr>
          <p:nvPr>
            <p:ph type="sldNum" sz="quarter" idx="12"/>
          </p:nvPr>
        </p:nvSpPr>
        <p:spPr/>
        <p:txBody>
          <a:bodyPr/>
          <a:lstStyle/>
          <a:p>
            <a:pPr algn="r"/>
            <a:fld id="{CBD803B2-A378-42BD-B5EC-F7748F169FE0}" type="slidenum">
              <a:rPr lang="en-US" altLang="zh-CN" smtClean="0"/>
              <a:t>21</a:t>
            </a:fld>
            <a:endParaRPr lang="zh-CN" altLang="en-US" dirty="0"/>
          </a:p>
        </p:txBody>
      </p:sp>
      <p:sp>
        <p:nvSpPr>
          <p:cNvPr id="12" name="内容占位符 11"/>
          <p:cNvSpPr>
            <a:spLocks noGrp="1"/>
          </p:cNvSpPr>
          <p:nvPr>
            <p:ph idx="1"/>
          </p:nvPr>
        </p:nvSpPr>
        <p:spPr>
          <a:xfrm>
            <a:off x="479376" y="908720"/>
            <a:ext cx="10873208" cy="5472608"/>
          </a:xfrm>
        </p:spPr>
        <p:txBody>
          <a:bodyPr>
            <a:normAutofit/>
          </a:bodyPr>
          <a:lstStyle/>
          <a:p>
            <a:pPr lvl="1">
              <a:lnSpc>
                <a:spcPct val="225000"/>
              </a:lnSpc>
              <a:spcBef>
                <a:spcPts val="0"/>
              </a:spcBef>
              <a:spcAft>
                <a:spcPts val="0"/>
              </a:spcAft>
            </a:pPr>
            <a:r>
              <a:rPr lang="zh-CN" altLang="en-US" dirty="0"/>
              <a:t>学术性：</a:t>
            </a:r>
            <a:r>
              <a:rPr lang="zh-CN" altLang="en-US" dirty="0">
                <a:solidFill>
                  <a:schemeClr val="accent1">
                    <a:lumMod val="50000"/>
                  </a:schemeClr>
                </a:solidFill>
              </a:rPr>
              <a:t>知识的专业性、内容的系统性</a:t>
            </a:r>
          </a:p>
          <a:p>
            <a:pPr lvl="1">
              <a:lnSpc>
                <a:spcPct val="225000"/>
              </a:lnSpc>
              <a:spcBef>
                <a:spcPts val="0"/>
              </a:spcBef>
              <a:spcAft>
                <a:spcPts val="0"/>
              </a:spcAft>
            </a:pPr>
            <a:r>
              <a:rPr lang="zh-CN" altLang="en-US" dirty="0"/>
              <a:t>创新性：</a:t>
            </a:r>
            <a:r>
              <a:rPr lang="zh-CN" altLang="en-US" dirty="0">
                <a:solidFill>
                  <a:schemeClr val="accent1">
                    <a:lumMod val="50000"/>
                  </a:schemeClr>
                </a:solidFill>
              </a:rPr>
              <a:t>新成果、新理论、新设想、新方法等</a:t>
            </a:r>
            <a:endParaRPr lang="zh-CN" altLang="en-US" dirty="0"/>
          </a:p>
          <a:p>
            <a:pPr lvl="1">
              <a:lnSpc>
                <a:spcPct val="225000"/>
              </a:lnSpc>
              <a:spcBef>
                <a:spcPts val="0"/>
              </a:spcBef>
              <a:spcAft>
                <a:spcPts val="0"/>
              </a:spcAft>
            </a:pPr>
            <a:r>
              <a:rPr lang="zh-CN" altLang="en-US" dirty="0"/>
              <a:t>科学性：</a:t>
            </a:r>
            <a:r>
              <a:rPr lang="zh-CN" altLang="en-US" dirty="0">
                <a:solidFill>
                  <a:schemeClr val="accent1">
                    <a:lumMod val="50000"/>
                  </a:schemeClr>
                </a:solidFill>
              </a:rPr>
              <a:t>数据、论据充分，推理论证严谨</a:t>
            </a:r>
            <a:endParaRPr lang="zh-CN" altLang="en-US" dirty="0"/>
          </a:p>
          <a:p>
            <a:pPr lvl="1">
              <a:lnSpc>
                <a:spcPct val="225000"/>
              </a:lnSpc>
              <a:spcBef>
                <a:spcPts val="0"/>
              </a:spcBef>
              <a:spcAft>
                <a:spcPts val="0"/>
              </a:spcAft>
            </a:pPr>
            <a:r>
              <a:rPr lang="zh-CN" altLang="en-US" dirty="0"/>
              <a:t>重复性：</a:t>
            </a:r>
            <a:r>
              <a:rPr lang="zh-CN" altLang="en-US" dirty="0">
                <a:solidFill>
                  <a:schemeClr val="accent1">
                    <a:lumMod val="50000"/>
                  </a:schemeClr>
                </a:solidFill>
              </a:rPr>
              <a:t>相同的方法和条件得出相同的结果</a:t>
            </a:r>
          </a:p>
          <a:p>
            <a:pPr lvl="1">
              <a:lnSpc>
                <a:spcPct val="225000"/>
              </a:lnSpc>
              <a:spcBef>
                <a:spcPts val="0"/>
              </a:spcBef>
              <a:spcAft>
                <a:spcPts val="0"/>
              </a:spcAft>
            </a:pPr>
            <a:r>
              <a:rPr lang="zh-CN" altLang="en-US" dirty="0"/>
              <a:t>可读性：</a:t>
            </a:r>
            <a:r>
              <a:rPr lang="zh-CN" altLang="en-US" dirty="0">
                <a:solidFill>
                  <a:schemeClr val="accent1">
                    <a:lumMod val="50000"/>
                  </a:schemeClr>
                </a:solidFill>
              </a:rPr>
              <a:t>文字通顺、语法正确、概念准确等</a:t>
            </a:r>
          </a:p>
          <a:p>
            <a:pPr lvl="1">
              <a:lnSpc>
                <a:spcPct val="225000"/>
              </a:lnSpc>
              <a:spcBef>
                <a:spcPts val="0"/>
              </a:spcBef>
              <a:spcAft>
                <a:spcPts val="0"/>
              </a:spcAft>
            </a:pPr>
            <a:r>
              <a:rPr lang="zh-CN" altLang="en-US" dirty="0"/>
              <a:t>规范性：</a:t>
            </a:r>
            <a:r>
              <a:rPr lang="zh-CN" altLang="en-US" dirty="0">
                <a:solidFill>
                  <a:schemeClr val="accent1">
                    <a:lumMod val="50000"/>
                  </a:schemeClr>
                </a:solidFill>
              </a:rPr>
              <a:t>符合期刊投稿的规定</a:t>
            </a:r>
          </a:p>
          <a:p>
            <a:pPr>
              <a:lnSpc>
                <a:spcPct val="165000"/>
              </a:lnSpc>
              <a:spcBef>
                <a:spcPts val="0"/>
              </a:spcBef>
              <a:spcAft>
                <a:spcPts val="0"/>
              </a:spcAft>
            </a:pPr>
            <a:endParaRPr lang="zh-CN" altLang="en-US" dirty="0">
              <a:solidFill>
                <a:schemeClr val="accent1">
                  <a:lumMod val="50000"/>
                </a:schemeClr>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zh-CN" altLang="en-US" dirty="0"/>
              <a:t> 我们的目标——AI领域主要会议及期刊</a:t>
            </a:r>
          </a:p>
        </p:txBody>
      </p:sp>
      <p:sp>
        <p:nvSpPr>
          <p:cNvPr id="5" name="灯片编号占位符 4"/>
          <p:cNvSpPr>
            <a:spLocks noGrp="1"/>
          </p:cNvSpPr>
          <p:nvPr>
            <p:ph type="sldNum" sz="quarter" idx="12"/>
          </p:nvPr>
        </p:nvSpPr>
        <p:spPr/>
        <p:txBody>
          <a:bodyPr/>
          <a:lstStyle/>
          <a:p>
            <a:pPr algn="r"/>
            <a:fld id="{CBD803B2-A378-42BD-B5EC-F7748F169FE0}" type="slidenum">
              <a:rPr lang="en-US" altLang="zh-CN" smtClean="0"/>
              <a:t>22</a:t>
            </a:fld>
            <a:endParaRPr lang="zh-CN" altLang="en-US" dirty="0"/>
          </a:p>
        </p:txBody>
      </p:sp>
      <p:graphicFrame>
        <p:nvGraphicFramePr>
          <p:cNvPr id="6" name="表格 5"/>
          <p:cNvGraphicFramePr/>
          <p:nvPr>
            <p:custDataLst>
              <p:tags r:id="rId1"/>
            </p:custDataLst>
            <p:extLst>
              <p:ext uri="{D42A27DB-BD31-4B8C-83A1-F6EECF244321}">
                <p14:modId xmlns:p14="http://schemas.microsoft.com/office/powerpoint/2010/main" val="531572044"/>
              </p:ext>
            </p:extLst>
          </p:nvPr>
        </p:nvGraphicFramePr>
        <p:xfrm>
          <a:off x="839470" y="1341120"/>
          <a:ext cx="10372725" cy="4859020"/>
        </p:xfrm>
        <a:graphic>
          <a:graphicData uri="http://schemas.openxmlformats.org/drawingml/2006/table">
            <a:tbl>
              <a:tblPr firstRow="1" bandRow="1">
                <a:tableStyleId>{5C22544A-7EE6-4342-B048-85BDC9FD1C3A}</a:tableStyleId>
              </a:tblPr>
              <a:tblGrid>
                <a:gridCol w="2082165">
                  <a:extLst>
                    <a:ext uri="{9D8B030D-6E8A-4147-A177-3AD203B41FA5}">
                      <a16:colId xmlns:a16="http://schemas.microsoft.com/office/drawing/2014/main" val="20000"/>
                    </a:ext>
                  </a:extLst>
                </a:gridCol>
                <a:gridCol w="4832985">
                  <a:extLst>
                    <a:ext uri="{9D8B030D-6E8A-4147-A177-3AD203B41FA5}">
                      <a16:colId xmlns:a16="http://schemas.microsoft.com/office/drawing/2014/main" val="20001"/>
                    </a:ext>
                  </a:extLst>
                </a:gridCol>
                <a:gridCol w="3457575">
                  <a:extLst>
                    <a:ext uri="{9D8B030D-6E8A-4147-A177-3AD203B41FA5}">
                      <a16:colId xmlns:a16="http://schemas.microsoft.com/office/drawing/2014/main" val="20002"/>
                    </a:ext>
                  </a:extLst>
                </a:gridCol>
              </a:tblGrid>
              <a:tr h="525145">
                <a:tc>
                  <a:txBody>
                    <a:bodyPr/>
                    <a:lstStyle/>
                    <a:p>
                      <a:pPr algn="ctr">
                        <a:buNone/>
                      </a:pPr>
                      <a:r>
                        <a:rPr lang="zh-CN" altLang="en-US">
                          <a:latin typeface="黑体" panose="02010609060101010101" pitchFamily="49" charset="-122"/>
                          <a:ea typeface="黑体" panose="02010609060101010101" pitchFamily="49" charset="-122"/>
                          <a:cs typeface="Times New Roman" panose="02020603050405020304" pitchFamily="18" charset="0"/>
                        </a:rPr>
                        <a:t>研究方向</a:t>
                      </a:r>
                    </a:p>
                  </a:txBody>
                  <a:tcPr/>
                </a:tc>
                <a:tc>
                  <a:txBody>
                    <a:bodyPr/>
                    <a:lstStyle/>
                    <a:p>
                      <a:pPr algn="ctr">
                        <a:buNone/>
                      </a:pPr>
                      <a:r>
                        <a:rPr lang="zh-CN" altLang="en-US">
                          <a:latin typeface="黑体" panose="02010609060101010101" pitchFamily="49" charset="-122"/>
                          <a:ea typeface="黑体" panose="02010609060101010101" pitchFamily="49" charset="-122"/>
                          <a:cs typeface="Times New Roman" panose="02020603050405020304" pitchFamily="18" charset="0"/>
                        </a:rPr>
                        <a:t>主要会议</a:t>
                      </a:r>
                    </a:p>
                  </a:txBody>
                  <a:tcPr/>
                </a:tc>
                <a:tc>
                  <a:txBody>
                    <a:bodyPr/>
                    <a:lstStyle/>
                    <a:p>
                      <a:pPr algn="ctr">
                        <a:buNone/>
                      </a:pPr>
                      <a:r>
                        <a:rPr lang="zh-CN" altLang="en-US">
                          <a:latin typeface="黑体" panose="02010609060101010101" pitchFamily="49" charset="-122"/>
                          <a:ea typeface="黑体" panose="02010609060101010101" pitchFamily="49" charset="-122"/>
                          <a:cs typeface="Times New Roman" panose="02020603050405020304" pitchFamily="18" charset="0"/>
                        </a:rPr>
                        <a:t>主要期刊</a:t>
                      </a:r>
                    </a:p>
                  </a:txBody>
                  <a:tcPr/>
                </a:tc>
                <a:extLst>
                  <a:ext uri="{0D108BD9-81ED-4DB2-BD59-A6C34878D82A}">
                    <a16:rowId xmlns:a16="http://schemas.microsoft.com/office/drawing/2014/main" val="10000"/>
                  </a:ext>
                </a:extLst>
              </a:tr>
              <a:tr h="1487805">
                <a:tc>
                  <a:txBody>
                    <a:bodyPr/>
                    <a:lstStyle/>
                    <a:p>
                      <a:pPr>
                        <a:buNone/>
                      </a:pPr>
                      <a:r>
                        <a:rPr lang="zh-CN" altLang="en-US">
                          <a:latin typeface="黑体" panose="02010609060101010101" pitchFamily="49" charset="-122"/>
                          <a:ea typeface="黑体" panose="02010609060101010101" pitchFamily="49" charset="-122"/>
                          <a:cs typeface="黑体" panose="02010609060101010101" pitchFamily="49" charset="-122"/>
                        </a:rPr>
                        <a:t>计算机视觉/</a:t>
                      </a:r>
                    </a:p>
                    <a:p>
                      <a:pPr>
                        <a:buNone/>
                      </a:pPr>
                      <a:r>
                        <a:rPr lang="zh-CN" altLang="en-US">
                          <a:latin typeface="黑体" panose="02010609060101010101" pitchFamily="49" charset="-122"/>
                          <a:ea typeface="黑体" panose="02010609060101010101" pitchFamily="49" charset="-122"/>
                          <a:cs typeface="黑体" panose="02010609060101010101" pitchFamily="49" charset="-122"/>
                        </a:rPr>
                        <a:t>多媒体</a:t>
                      </a:r>
                    </a:p>
                  </a:txBody>
                  <a:tcPr anchor="ctr"/>
                </a:tc>
                <a:tc>
                  <a:txBody>
                    <a:bodyPr/>
                    <a:lstStyle/>
                    <a:p>
                      <a:pPr>
                        <a:buNone/>
                      </a:pPr>
                      <a:r>
                        <a:rPr lang="zh-CN" altLang="en-US">
                          <a:latin typeface="Times New Roman" panose="02020603050405020304" pitchFamily="18" charset="0"/>
                          <a:ea typeface="黑体" panose="02010609060101010101" pitchFamily="49" charset="-122"/>
                          <a:cs typeface="Times New Roman" panose="02020603050405020304" pitchFamily="18" charset="0"/>
                        </a:rPr>
                        <a:t>VPR, ICCV, ECCV, ACM MM, ICASSP, ICMR, ICME</a:t>
                      </a:r>
                    </a:p>
                    <a:p>
                      <a:pPr>
                        <a:buNone/>
                      </a:pPr>
                      <a:r>
                        <a:rPr lang="zh-CN" altLang="en-US">
                          <a:latin typeface="黑体" panose="02010609060101010101" pitchFamily="49" charset="-122"/>
                          <a:ea typeface="黑体" panose="02010609060101010101" pitchFamily="49" charset="-122"/>
                          <a:cs typeface="黑体" panose="02010609060101010101" pitchFamily="49" charset="-122"/>
                        </a:rPr>
                        <a:t>中国多媒体大会(</a:t>
                      </a:r>
                      <a:r>
                        <a:rPr lang="zh-CN" altLang="en-US">
                          <a:latin typeface="Times New Roman" panose="02020603050405020304" pitchFamily="18" charset="0"/>
                          <a:ea typeface="黑体" panose="02010609060101010101" pitchFamily="49" charset="-122"/>
                          <a:cs typeface="Times New Roman" panose="02020603050405020304" pitchFamily="18" charset="0"/>
                        </a:rPr>
                        <a:t>ChinaMM</a:t>
                      </a:r>
                      <a:r>
                        <a:rPr lang="zh-CN" altLang="en-US">
                          <a:latin typeface="黑体" panose="02010609060101010101" pitchFamily="49" charset="-122"/>
                          <a:ea typeface="黑体" panose="02010609060101010101" pitchFamily="49" charset="-122"/>
                          <a:cs typeface="黑体" panose="02010609060101010101" pitchFamily="49" charset="-122"/>
                        </a:rPr>
                        <a:t>) 中国模式识别与计算机视觉大会(</a:t>
                      </a:r>
                      <a:r>
                        <a:rPr lang="zh-CN" altLang="en-US">
                          <a:latin typeface="Times New Roman" panose="02020603050405020304" pitchFamily="18" charset="0"/>
                          <a:ea typeface="黑体" panose="02010609060101010101" pitchFamily="49" charset="-122"/>
                          <a:cs typeface="Times New Roman" panose="02020603050405020304" pitchFamily="18" charset="0"/>
                        </a:rPr>
                        <a:t>PRCV</a:t>
                      </a:r>
                      <a:r>
                        <a:rPr lang="zh-CN" altLang="en-US">
                          <a:latin typeface="黑体" panose="02010609060101010101" pitchFamily="49" charset="-122"/>
                          <a:ea typeface="黑体" panose="02010609060101010101" pitchFamily="49" charset="-122"/>
                          <a:cs typeface="黑体" panose="02010609060101010101" pitchFamily="49" charset="-122"/>
                        </a:rPr>
                        <a:t>)</a:t>
                      </a:r>
                    </a:p>
                  </a:txBody>
                  <a:tcPr anchor="ctr"/>
                </a:tc>
                <a:tc>
                  <a:txBody>
                    <a:bodyPr/>
                    <a:lstStyle/>
                    <a:p>
                      <a:pPr>
                        <a:buNone/>
                      </a:pPr>
                      <a:r>
                        <a:rPr lang="zh-CN" altLang="en-US" dirty="0">
                          <a:latin typeface="Times New Roman" panose="02020603050405020304" pitchFamily="18" charset="0"/>
                          <a:ea typeface="黑体" panose="02010609060101010101" pitchFamily="49" charset="-122"/>
                          <a:cs typeface="Times New Roman" panose="02020603050405020304" pitchFamily="18" charset="0"/>
                        </a:rPr>
                        <a:t>TIP, IJCV, TMM, PR, TCSVT,</a:t>
                      </a:r>
                    </a:p>
                    <a:p>
                      <a:pPr>
                        <a:buNone/>
                      </a:pPr>
                      <a:r>
                        <a:rPr lang="zh-CN" altLang="en-US" dirty="0">
                          <a:latin typeface="Times New Roman" panose="02020603050405020304" pitchFamily="18" charset="0"/>
                          <a:ea typeface="黑体" panose="02010609060101010101" pitchFamily="49" charset="-122"/>
                          <a:cs typeface="Times New Roman" panose="02020603050405020304" pitchFamily="18" charset="0"/>
                        </a:rPr>
                        <a:t>TOM</a:t>
                      </a:r>
                      <a:r>
                        <a:rPr lang="en-US" altLang="zh-CN" dirty="0">
                          <a:latin typeface="Times New Roman" panose="02020603050405020304" pitchFamily="18" charset="0"/>
                          <a:ea typeface="黑体" panose="02010609060101010101" pitchFamily="49" charset="-122"/>
                          <a:cs typeface="Times New Roman" panose="02020603050405020304" pitchFamily="18" charset="0"/>
                        </a:rPr>
                        <a:t>M</a:t>
                      </a:r>
                      <a:r>
                        <a:rPr lang="zh-CN" altLang="en-US" dirty="0">
                          <a:latin typeface="Times New Roman" panose="02020603050405020304" pitchFamily="18" charset="0"/>
                          <a:ea typeface="黑体" panose="02010609060101010101" pitchFamily="49" charset="-122"/>
                          <a:cs typeface="Times New Roman" panose="02020603050405020304" pitchFamily="18" charset="0"/>
                        </a:rPr>
                        <a:t>, CVIU</a:t>
                      </a:r>
                    </a:p>
                    <a:p>
                      <a:pPr>
                        <a:buNone/>
                      </a:pPr>
                      <a:r>
                        <a:rPr lang="zh-CN" altLang="en-US" dirty="0">
                          <a:latin typeface="黑体" panose="02010609060101010101" pitchFamily="49" charset="-122"/>
                          <a:ea typeface="黑体" panose="02010609060101010101" pitchFamily="49" charset="-122"/>
                          <a:cs typeface="黑体" panose="02010609060101010101" pitchFamily="49" charset="-122"/>
                        </a:rPr>
                        <a:t>《计算机学报》《软件学报》</a:t>
                      </a:r>
                    </a:p>
                    <a:p>
                      <a:pPr>
                        <a:buNone/>
                      </a:pPr>
                      <a:r>
                        <a:rPr lang="zh-CN" altLang="en-US" dirty="0">
                          <a:latin typeface="黑体" panose="02010609060101010101" pitchFamily="49" charset="-122"/>
                          <a:ea typeface="黑体" panose="02010609060101010101" pitchFamily="49" charset="-122"/>
                          <a:cs typeface="黑体" panose="02010609060101010101" pitchFamily="49" charset="-122"/>
                        </a:rPr>
                        <a:t>《计算机研究与发展》《中国图</a:t>
                      </a:r>
                    </a:p>
                    <a:p>
                      <a:pPr>
                        <a:buNone/>
                      </a:pPr>
                      <a:r>
                        <a:rPr lang="zh-CN" altLang="en-US" dirty="0">
                          <a:latin typeface="黑体" panose="02010609060101010101" pitchFamily="49" charset="-122"/>
                          <a:ea typeface="黑体" panose="02010609060101010101" pitchFamily="49" charset="-122"/>
                          <a:cs typeface="黑体" panose="02010609060101010101" pitchFamily="49" charset="-122"/>
                        </a:rPr>
                        <a:t>象图形学报》</a:t>
                      </a:r>
                    </a:p>
                  </a:txBody>
                  <a:tcPr/>
                </a:tc>
                <a:extLst>
                  <a:ext uri="{0D108BD9-81ED-4DB2-BD59-A6C34878D82A}">
                    <a16:rowId xmlns:a16="http://schemas.microsoft.com/office/drawing/2014/main" val="10001"/>
                  </a:ext>
                </a:extLst>
              </a:tr>
              <a:tr h="1479550">
                <a:tc>
                  <a:txBody>
                    <a:bodyPr/>
                    <a:lstStyle/>
                    <a:p>
                      <a:pPr>
                        <a:buNone/>
                      </a:pPr>
                      <a:r>
                        <a:rPr lang="zh-CN" altLang="en-US">
                          <a:latin typeface="黑体" panose="02010609060101010101" pitchFamily="49" charset="-122"/>
                          <a:ea typeface="黑体" panose="02010609060101010101" pitchFamily="49" charset="-122"/>
                          <a:cs typeface="Times New Roman" panose="02020603050405020304" pitchFamily="18" charset="0"/>
                        </a:rPr>
                        <a:t>自然语言处理</a:t>
                      </a:r>
                    </a:p>
                  </a:txBody>
                  <a:tcPr anchor="ctr"/>
                </a:tc>
                <a:tc>
                  <a:txBody>
                    <a:bodyPr/>
                    <a:lstStyle/>
                    <a:p>
                      <a:pPr algn="l">
                        <a:lnSpc>
                          <a:spcPct val="100000"/>
                        </a:lnSpc>
                        <a:buNone/>
                      </a:pPr>
                      <a:r>
                        <a:rPr lang="zh-CN" altLang="en-US">
                          <a:latin typeface="Times New Roman" panose="02020603050405020304" pitchFamily="18" charset="0"/>
                          <a:ea typeface="+mj-ea"/>
                          <a:cs typeface="Times New Roman" panose="02020603050405020304" pitchFamily="18" charset="0"/>
                        </a:rPr>
                        <a:t>ACL, EMNLP, NAACL, COLING, CoNLL，AACL</a:t>
                      </a:r>
                      <a:r>
                        <a:rPr lang="zh-CN" altLang="en-US">
                          <a:latin typeface="+mj-ea"/>
                          <a:ea typeface="+mj-ea"/>
                          <a:cs typeface="+mj-ea"/>
                        </a:rPr>
                        <a:t> 全国计算语言学大会(</a:t>
                      </a:r>
                      <a:r>
                        <a:rPr lang="zh-CN" altLang="en-US">
                          <a:latin typeface="Times New Roman" panose="02020603050405020304" pitchFamily="18" charset="0"/>
                          <a:ea typeface="+mj-ea"/>
                          <a:cs typeface="Times New Roman" panose="02020603050405020304" pitchFamily="18" charset="0"/>
                        </a:rPr>
                        <a:t>CCL</a:t>
                      </a:r>
                      <a:r>
                        <a:rPr lang="zh-CN" altLang="en-US">
                          <a:latin typeface="+mj-ea"/>
                          <a:ea typeface="+mj-ea"/>
                          <a:cs typeface="+mj-ea"/>
                        </a:rPr>
                        <a:t>) 全国知识图谱与语义计算大会(</a:t>
                      </a:r>
                      <a:r>
                        <a:rPr lang="zh-CN" altLang="en-US">
                          <a:latin typeface="Times New Roman" panose="02020603050405020304" pitchFamily="18" charset="0"/>
                          <a:ea typeface="+mj-ea"/>
                          <a:cs typeface="Times New Roman" panose="02020603050405020304" pitchFamily="18" charset="0"/>
                        </a:rPr>
                        <a:t>CCKS</a:t>
                      </a:r>
                      <a:r>
                        <a:rPr lang="zh-CN" altLang="en-US">
                          <a:latin typeface="+mj-ea"/>
                          <a:ea typeface="+mj-ea"/>
                          <a:cs typeface="+mj-ea"/>
                        </a:rPr>
                        <a:t>) </a:t>
                      </a:r>
                      <a:r>
                        <a:rPr lang="zh-CN" altLang="en-US">
                          <a:latin typeface="Times New Roman" panose="02020603050405020304" pitchFamily="18" charset="0"/>
                          <a:ea typeface="+mj-ea"/>
                          <a:cs typeface="Times New Roman" panose="02020603050405020304" pitchFamily="18" charset="0"/>
                        </a:rPr>
                        <a:t>CCF</a:t>
                      </a:r>
                      <a:r>
                        <a:rPr lang="zh-CN" altLang="en-US">
                          <a:latin typeface="+mj-ea"/>
                          <a:ea typeface="+mj-ea"/>
                          <a:cs typeface="+mj-ea"/>
                        </a:rPr>
                        <a:t>国际自然语言处理与中文计算会议(</a:t>
                      </a:r>
                      <a:r>
                        <a:rPr lang="zh-CN" altLang="en-US">
                          <a:latin typeface="Times New Roman" panose="02020603050405020304" pitchFamily="18" charset="0"/>
                          <a:ea typeface="+mj-ea"/>
                          <a:cs typeface="Times New Roman" panose="02020603050405020304" pitchFamily="18" charset="0"/>
                        </a:rPr>
                        <a:t>NLPCC</a:t>
                      </a:r>
                      <a:r>
                        <a:rPr lang="zh-CN" altLang="en-US">
                          <a:latin typeface="+mj-ea"/>
                          <a:ea typeface="+mj-ea"/>
                          <a:cs typeface="+mj-ea"/>
                        </a:rPr>
                        <a:t> 全国机器翻译研讨会(</a:t>
                      </a:r>
                      <a:r>
                        <a:rPr lang="zh-CN" altLang="en-US">
                          <a:latin typeface="Times New Roman" panose="02020603050405020304" pitchFamily="18" charset="0"/>
                          <a:ea typeface="+mj-ea"/>
                          <a:cs typeface="Times New Roman" panose="02020603050405020304" pitchFamily="18" charset="0"/>
                        </a:rPr>
                        <a:t>CWMT</a:t>
                      </a:r>
                      <a:r>
                        <a:rPr lang="zh-CN" altLang="en-US">
                          <a:latin typeface="+mj-ea"/>
                          <a:ea typeface="+mj-ea"/>
                          <a:cs typeface="+mj-ea"/>
                        </a:rPr>
                        <a:t>)</a:t>
                      </a:r>
                    </a:p>
                  </a:txBody>
                  <a:tcPr/>
                </a:tc>
                <a:tc>
                  <a:txBody>
                    <a:bodyPr/>
                    <a:lstStyle/>
                    <a:p>
                      <a:pPr>
                        <a:buNone/>
                      </a:pPr>
                      <a:r>
                        <a:rPr lang="zh-CN" altLang="en-US">
                          <a:latin typeface="Times New Roman" panose="02020603050405020304" pitchFamily="18" charset="0"/>
                          <a:ea typeface="黑体" panose="02010609060101010101" pitchFamily="49" charset="-122"/>
                          <a:cs typeface="Times New Roman" panose="02020603050405020304" pitchFamily="18" charset="0"/>
                        </a:rPr>
                        <a:t>TACL, TASLP，TALLIP， Computer Speech and Language</a:t>
                      </a:r>
                    </a:p>
                  </a:txBody>
                  <a:tcPr anchor="ctr"/>
                </a:tc>
                <a:extLst>
                  <a:ext uri="{0D108BD9-81ED-4DB2-BD59-A6C34878D82A}">
                    <a16:rowId xmlns:a16="http://schemas.microsoft.com/office/drawing/2014/main" val="10002"/>
                  </a:ext>
                </a:extLst>
              </a:tr>
              <a:tr h="719455">
                <a:tc>
                  <a:txBody>
                    <a:bodyPr/>
                    <a:lstStyle/>
                    <a:p>
                      <a:pPr>
                        <a:buNone/>
                      </a:pPr>
                      <a:r>
                        <a:rPr lang="zh-CN" altLang="en-US">
                          <a:latin typeface="+mj-ea"/>
                          <a:ea typeface="+mj-ea"/>
                          <a:cs typeface="+mj-ea"/>
                        </a:rPr>
                        <a:t>机器学习</a:t>
                      </a:r>
                      <a:r>
                        <a:rPr lang="en-US" altLang="zh-CN">
                          <a:latin typeface="+mj-ea"/>
                          <a:ea typeface="+mj-ea"/>
                          <a:cs typeface="+mj-ea"/>
                        </a:rPr>
                        <a:t>/</a:t>
                      </a:r>
                    </a:p>
                    <a:p>
                      <a:pPr>
                        <a:buNone/>
                      </a:pPr>
                      <a:r>
                        <a:rPr lang="zh-CN" altLang="en-US">
                          <a:latin typeface="+mj-ea"/>
                          <a:ea typeface="+mj-ea"/>
                          <a:cs typeface="+mj-ea"/>
                        </a:rPr>
                        <a:t>人工智能</a:t>
                      </a:r>
                    </a:p>
                  </a:txBody>
                  <a:tcPr anchor="ctr"/>
                </a:tc>
                <a:tc>
                  <a:txBody>
                    <a:bodyPr/>
                    <a:lstStyle/>
                    <a:p>
                      <a:pPr algn="l">
                        <a:buNone/>
                      </a:pPr>
                      <a:r>
                        <a:rPr lang="zh-CN" altLang="en-US">
                          <a:latin typeface="Times New Roman" panose="02020603050405020304" pitchFamily="18" charset="0"/>
                          <a:ea typeface="+mj-ea"/>
                          <a:cs typeface="Times New Roman" panose="02020603050405020304" pitchFamily="18" charset="0"/>
                        </a:rPr>
                        <a:t>NeurIPS, ICML, ICLR, IJCAI, AAAI</a:t>
                      </a:r>
                    </a:p>
                  </a:txBody>
                  <a:tcPr anchor="ctr"/>
                </a:tc>
                <a:tc>
                  <a:txBody>
                    <a:bodyPr/>
                    <a:lstStyle/>
                    <a:p>
                      <a:pPr>
                        <a:buNone/>
                      </a:pPr>
                      <a:r>
                        <a:rPr lang="zh-CN" altLang="en-US">
                          <a:latin typeface="Times New Roman" panose="02020603050405020304" pitchFamily="18" charset="0"/>
                          <a:ea typeface="+mj-ea"/>
                          <a:cs typeface="Times New Roman" panose="02020603050405020304" pitchFamily="18" charset="0"/>
                        </a:rPr>
                        <a:t>TPAMI, TNNLS</a:t>
                      </a:r>
                    </a:p>
                  </a:txBody>
                  <a:tcPr anchor="ctr"/>
                </a:tc>
                <a:extLst>
                  <a:ext uri="{0D108BD9-81ED-4DB2-BD59-A6C34878D82A}">
                    <a16:rowId xmlns:a16="http://schemas.microsoft.com/office/drawing/2014/main" val="10003"/>
                  </a:ext>
                </a:extLst>
              </a:tr>
              <a:tr h="647065">
                <a:tc>
                  <a:txBody>
                    <a:bodyPr/>
                    <a:lstStyle/>
                    <a:p>
                      <a:pPr>
                        <a:buNone/>
                      </a:pPr>
                      <a:r>
                        <a:rPr lang="zh-CN" altLang="en-US">
                          <a:latin typeface="黑体" panose="02010609060101010101" pitchFamily="49" charset="-122"/>
                          <a:ea typeface="黑体" panose="02010609060101010101" pitchFamily="49" charset="-122"/>
                          <a:cs typeface="Times New Roman" panose="02020603050405020304" pitchFamily="18" charset="0"/>
                        </a:rPr>
                        <a:t>数据挖掘</a:t>
                      </a:r>
                    </a:p>
                  </a:txBody>
                  <a:tcPr anchor="ctr"/>
                </a:tc>
                <a:tc>
                  <a:txBody>
                    <a:bodyPr/>
                    <a:lstStyle/>
                    <a:p>
                      <a:pPr>
                        <a:buNone/>
                      </a:pPr>
                      <a:r>
                        <a:rPr lang="zh-CN" altLang="en-US">
                          <a:latin typeface="Times New Roman" panose="02020603050405020304" pitchFamily="18" charset="0"/>
                          <a:ea typeface="+mj-ea"/>
                          <a:cs typeface="Times New Roman" panose="02020603050405020304" pitchFamily="18" charset="0"/>
                        </a:rPr>
                        <a:t>SIGMOD, SIGKDD, VLDB, ICDE, SIGIR,CIKM, WWW, WSDM</a:t>
                      </a:r>
                    </a:p>
                  </a:txBody>
                  <a:tcPr anchor="ctr"/>
                </a:tc>
                <a:tc>
                  <a:txBody>
                    <a:bodyPr/>
                    <a:lstStyle/>
                    <a:p>
                      <a:pPr>
                        <a:buNone/>
                      </a:pPr>
                      <a:r>
                        <a:rPr lang="zh-CN" altLang="en-US" dirty="0">
                          <a:latin typeface="Times New Roman" panose="02020603050405020304" pitchFamily="18" charset="0"/>
                          <a:ea typeface="+mj-ea"/>
                          <a:cs typeface="Times New Roman" panose="02020603050405020304" pitchFamily="18" charset="0"/>
                        </a:rPr>
                        <a:t>TKDE, VLDBJ, TKDD</a:t>
                      </a:r>
                    </a:p>
                  </a:txBody>
                  <a:tcPr anchor="ctr"/>
                </a:tc>
                <a:extLst>
                  <a:ext uri="{0D108BD9-81ED-4DB2-BD59-A6C34878D82A}">
                    <a16:rowId xmlns:a16="http://schemas.microsoft.com/office/drawing/2014/main" val="10004"/>
                  </a:ext>
                </a:extLst>
              </a:tr>
            </a:tbl>
          </a:graphicData>
        </a:graphic>
      </p:graphicFrame>
      <p:sp>
        <p:nvSpPr>
          <p:cNvPr id="7" name="文本框 6"/>
          <p:cNvSpPr txBox="1"/>
          <p:nvPr/>
        </p:nvSpPr>
        <p:spPr>
          <a:xfrm>
            <a:off x="839470" y="6377940"/>
            <a:ext cx="6581140" cy="368300"/>
          </a:xfrm>
          <a:prstGeom prst="rect">
            <a:avLst/>
          </a:prstGeom>
          <a:noFill/>
        </p:spPr>
        <p:txBody>
          <a:bodyPr wrap="square" rtlCol="0" anchor="t">
            <a:spAutoFit/>
          </a:bodyPr>
          <a:lstStyle/>
          <a:p>
            <a:r>
              <a:rPr lang="zh-CN" altLang="en-US">
                <a:latin typeface="黑体" panose="02010609060101010101" pitchFamily="49" charset="-122"/>
                <a:ea typeface="黑体" panose="02010609060101010101" pitchFamily="49" charset="-122"/>
                <a:cs typeface="Times New Roman" panose="02020603050405020304" pitchFamily="18" charset="0"/>
              </a:rPr>
              <a:t>参考《中国计算机学会推荐国际学术会议和期刊目录》</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en-US" altLang="zh-CN" dirty="0"/>
              <a:t> </a:t>
            </a:r>
            <a:r>
              <a:rPr lang="zh-CN" altLang="en-US" dirty="0"/>
              <a:t>课堂讨论</a:t>
            </a:r>
          </a:p>
        </p:txBody>
      </p:sp>
      <p:sp>
        <p:nvSpPr>
          <p:cNvPr id="5" name="灯片编号占位符 4"/>
          <p:cNvSpPr>
            <a:spLocks noGrp="1"/>
          </p:cNvSpPr>
          <p:nvPr>
            <p:ph type="sldNum" sz="quarter" idx="12"/>
          </p:nvPr>
        </p:nvSpPr>
        <p:spPr/>
        <p:txBody>
          <a:bodyPr/>
          <a:lstStyle/>
          <a:p>
            <a:pPr algn="r"/>
            <a:fld id="{CBD803B2-A378-42BD-B5EC-F7748F169FE0}" type="slidenum">
              <a:rPr lang="en-US" altLang="zh-CN" smtClean="0"/>
              <a:t>23</a:t>
            </a:fld>
            <a:endParaRPr lang="zh-CN" altLang="en-US" dirty="0"/>
          </a:p>
        </p:txBody>
      </p:sp>
      <p:grpSp>
        <p:nvGrpSpPr>
          <p:cNvPr id="10" name="组合 9"/>
          <p:cNvGrpSpPr/>
          <p:nvPr/>
        </p:nvGrpSpPr>
        <p:grpSpPr>
          <a:xfrm>
            <a:off x="1199515" y="1719580"/>
            <a:ext cx="9432290" cy="4671695"/>
            <a:chOff x="1889" y="2708"/>
            <a:chExt cx="14854" cy="7357"/>
          </a:xfrm>
        </p:grpSpPr>
        <p:pic>
          <p:nvPicPr>
            <p:cNvPr id="103426" name="Picture 15" descr="j0232383"/>
            <p:cNvPicPr>
              <a:picLocks noChangeAspect="1"/>
            </p:cNvPicPr>
            <p:nvPr/>
          </p:nvPicPr>
          <p:blipFill>
            <a:blip r:embed="rId3"/>
            <a:stretch>
              <a:fillRect/>
            </a:stretch>
          </p:blipFill>
          <p:spPr>
            <a:xfrm>
              <a:off x="5177" y="5513"/>
              <a:ext cx="8607" cy="4552"/>
            </a:xfrm>
            <a:prstGeom prst="rect">
              <a:avLst/>
            </a:prstGeom>
            <a:noFill/>
            <a:ln w="9525">
              <a:noFill/>
            </a:ln>
          </p:spPr>
        </p:pic>
        <p:sp>
          <p:nvSpPr>
            <p:cNvPr id="7" name="云形标注 6"/>
            <p:cNvSpPr/>
            <p:nvPr/>
          </p:nvSpPr>
          <p:spPr>
            <a:xfrm>
              <a:off x="10280" y="2792"/>
              <a:ext cx="6463" cy="3289"/>
            </a:xfrm>
            <a:prstGeom prst="cloudCallou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Times New Roman" panose="02020603050405020304" pitchFamily="18" charset="0"/>
              </a:endParaRPr>
            </a:p>
          </p:txBody>
        </p:sp>
        <p:sp>
          <p:nvSpPr>
            <p:cNvPr id="8" name="文本框 7"/>
            <p:cNvSpPr txBox="1"/>
            <p:nvPr/>
          </p:nvSpPr>
          <p:spPr>
            <a:xfrm>
              <a:off x="11448" y="3409"/>
              <a:ext cx="4608" cy="1888"/>
            </a:xfrm>
            <a:prstGeom prst="rect">
              <a:avLst/>
            </a:prstGeom>
            <a:noFill/>
          </p:spPr>
          <p:txBody>
            <a:bodyPr wrap="none" rtlCol="0">
              <a:spAutoFit/>
            </a:bodyPr>
            <a:lstStyle/>
            <a:p>
              <a:pPr algn="l"/>
              <a:r>
                <a:rPr lang="zh-CN" altLang="en-US" sz="2400">
                  <a:solidFill>
                    <a:schemeClr val="accent1">
                      <a:lumMod val="50000"/>
                    </a:schemeClr>
                  </a:solidFill>
                  <a:latin typeface="黑体" panose="02010609060101010101" pitchFamily="49" charset="-122"/>
                  <a:ea typeface="黑体" panose="02010609060101010101" pitchFamily="49" charset="-122"/>
                  <a:cs typeface="Times New Roman" panose="02020603050405020304" pitchFamily="18" charset="0"/>
                </a:rPr>
                <a:t>你们对于会议和期刊</a:t>
              </a:r>
            </a:p>
            <a:p>
              <a:pPr algn="l"/>
              <a:r>
                <a:rPr lang="zh-CN" altLang="en-US" sz="2400">
                  <a:solidFill>
                    <a:schemeClr val="accent1">
                      <a:lumMod val="50000"/>
                    </a:schemeClr>
                  </a:solidFill>
                  <a:latin typeface="黑体" panose="02010609060101010101" pitchFamily="49" charset="-122"/>
                  <a:ea typeface="黑体" panose="02010609060101010101" pitchFamily="49" charset="-122"/>
                  <a:cs typeface="Times New Roman" panose="02020603050405020304" pitchFamily="18" charset="0"/>
                </a:rPr>
                <a:t>有了解吗？</a:t>
              </a:r>
            </a:p>
            <a:p>
              <a:pPr algn="l"/>
              <a:r>
                <a:rPr lang="zh-CN" altLang="en-US" sz="2400">
                  <a:solidFill>
                    <a:schemeClr val="accent1">
                      <a:lumMod val="50000"/>
                    </a:schemeClr>
                  </a:solidFill>
                  <a:latin typeface="黑体" panose="02010609060101010101" pitchFamily="49" charset="-122"/>
                  <a:ea typeface="黑体" panose="02010609060101010101" pitchFamily="49" charset="-122"/>
                  <a:cs typeface="Times New Roman" panose="02020603050405020304" pitchFamily="18" charset="0"/>
                </a:rPr>
                <a:t>有目标吗？</a:t>
              </a:r>
            </a:p>
          </p:txBody>
        </p:sp>
        <p:sp>
          <p:nvSpPr>
            <p:cNvPr id="9" name="云形标注 8"/>
            <p:cNvSpPr/>
            <p:nvPr/>
          </p:nvSpPr>
          <p:spPr>
            <a:xfrm flipH="1">
              <a:off x="1889" y="2708"/>
              <a:ext cx="6467" cy="3289"/>
            </a:xfrm>
            <a:prstGeom prst="cloudCallou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Times New Roman" panose="02020603050405020304" pitchFamily="18" charset="0"/>
              </a:endParaRPr>
            </a:p>
          </p:txBody>
        </p:sp>
        <p:sp>
          <p:nvSpPr>
            <p:cNvPr id="11" name="文本框 10"/>
            <p:cNvSpPr txBox="1"/>
            <p:nvPr/>
          </p:nvSpPr>
          <p:spPr>
            <a:xfrm>
              <a:off x="2909" y="3699"/>
              <a:ext cx="4608" cy="1307"/>
            </a:xfrm>
            <a:prstGeom prst="rect">
              <a:avLst/>
            </a:prstGeom>
            <a:noFill/>
          </p:spPr>
          <p:txBody>
            <a:bodyPr wrap="none" rtlCol="0">
              <a:spAutoFit/>
            </a:bodyPr>
            <a:lstStyle/>
            <a:p>
              <a:pPr algn="l"/>
              <a:r>
                <a:rPr lang="zh-CN" altLang="en-US" sz="2400">
                  <a:solidFill>
                    <a:schemeClr val="accent1">
                      <a:lumMod val="50000"/>
                    </a:schemeClr>
                  </a:solidFill>
                  <a:latin typeface="黑体" panose="02010609060101010101" pitchFamily="49" charset="-122"/>
                  <a:ea typeface="黑体" panose="02010609060101010101" pitchFamily="49" charset="-122"/>
                  <a:cs typeface="Times New Roman" panose="02020603050405020304" pitchFamily="18" charset="0"/>
                </a:rPr>
                <a:t>你认为学术论文写作</a:t>
              </a:r>
            </a:p>
            <a:p>
              <a:pPr algn="l"/>
              <a:r>
                <a:rPr lang="zh-CN" altLang="en-US" sz="2400">
                  <a:solidFill>
                    <a:schemeClr val="accent1">
                      <a:lumMod val="50000"/>
                    </a:schemeClr>
                  </a:solidFill>
                  <a:latin typeface="黑体" panose="02010609060101010101" pitchFamily="49" charset="-122"/>
                  <a:ea typeface="黑体" panose="02010609060101010101" pitchFamily="49" charset="-122"/>
                  <a:cs typeface="Times New Roman" panose="02020603050405020304" pitchFamily="18" charset="0"/>
                </a:rPr>
                <a:t>最大的难点在哪里？</a:t>
              </a:r>
            </a:p>
          </p:txBody>
        </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en-US" altLang="zh-CN" dirty="0"/>
              <a:t> </a:t>
            </a:r>
            <a:r>
              <a:rPr lang="zh-CN" altLang="en-US" dirty="0"/>
              <a:t>应该发表什么样的学术论文？</a:t>
            </a:r>
          </a:p>
        </p:txBody>
      </p:sp>
      <p:sp>
        <p:nvSpPr>
          <p:cNvPr id="5" name="灯片编号占位符 4"/>
          <p:cNvSpPr>
            <a:spLocks noGrp="1"/>
          </p:cNvSpPr>
          <p:nvPr>
            <p:ph type="sldNum" sz="quarter" idx="12"/>
          </p:nvPr>
        </p:nvSpPr>
        <p:spPr/>
        <p:txBody>
          <a:bodyPr/>
          <a:lstStyle/>
          <a:p>
            <a:pPr algn="r"/>
            <a:fld id="{CBD803B2-A378-42BD-B5EC-F7748F169FE0}" type="slidenum">
              <a:rPr lang="en-US" altLang="zh-CN" smtClean="0"/>
              <a:t>24</a:t>
            </a:fld>
            <a:endParaRPr lang="zh-CN" altLang="en-US" dirty="0"/>
          </a:p>
        </p:txBody>
      </p:sp>
      <p:grpSp>
        <p:nvGrpSpPr>
          <p:cNvPr id="17" name="组合 16"/>
          <p:cNvGrpSpPr/>
          <p:nvPr/>
        </p:nvGrpSpPr>
        <p:grpSpPr>
          <a:xfrm>
            <a:off x="789305" y="1052830"/>
            <a:ext cx="11290300" cy="5400675"/>
            <a:chOff x="1435" y="1658"/>
            <a:chExt cx="17780" cy="8505"/>
          </a:xfrm>
        </p:grpSpPr>
        <p:grpSp>
          <p:nvGrpSpPr>
            <p:cNvPr id="10" name="组合 9"/>
            <p:cNvGrpSpPr/>
            <p:nvPr/>
          </p:nvGrpSpPr>
          <p:grpSpPr>
            <a:xfrm>
              <a:off x="1435" y="1658"/>
              <a:ext cx="17780" cy="8165"/>
              <a:chOff x="1549" y="1998"/>
              <a:chExt cx="17780" cy="8165"/>
            </a:xfrm>
          </p:grpSpPr>
          <p:cxnSp>
            <p:nvCxnSpPr>
              <p:cNvPr id="6" name="直接连接符 5"/>
              <p:cNvCxnSpPr/>
              <p:nvPr/>
            </p:nvCxnSpPr>
            <p:spPr>
              <a:xfrm>
                <a:off x="9107" y="2111"/>
                <a:ext cx="0" cy="8052"/>
              </a:xfrm>
              <a:prstGeom prst="line">
                <a:avLst/>
              </a:prstGeom>
            </p:spPr>
            <p:style>
              <a:lnRef idx="1">
                <a:schemeClr val="dk1"/>
              </a:lnRef>
              <a:fillRef idx="0">
                <a:schemeClr val="dk1"/>
              </a:fillRef>
              <a:effectRef idx="0">
                <a:schemeClr val="dk1"/>
              </a:effectRef>
              <a:fontRef idx="minor">
                <a:schemeClr val="tx1"/>
              </a:fontRef>
            </p:style>
          </p:cxnSp>
          <p:sp>
            <p:nvSpPr>
              <p:cNvPr id="7" name="文本框 6"/>
              <p:cNvSpPr txBox="1"/>
              <p:nvPr/>
            </p:nvSpPr>
            <p:spPr>
              <a:xfrm>
                <a:off x="4724" y="1999"/>
                <a:ext cx="1159" cy="822"/>
              </a:xfrm>
              <a:prstGeom prst="rect">
                <a:avLst/>
              </a:prstGeom>
              <a:noFill/>
            </p:spPr>
            <p:txBody>
              <a:bodyPr wrap="none" rtlCol="0">
                <a:spAutoFit/>
              </a:bodyPr>
              <a:lstStyle/>
              <a:p>
                <a:r>
                  <a:rPr lang="en-US" altLang="zh-CN" sz="2800">
                    <a:solidFill>
                      <a:srgbClr val="00B050"/>
                    </a:solidFill>
                    <a:latin typeface="Times New Roman" panose="02020603050405020304" pitchFamily="18" charset="0"/>
                    <a:ea typeface="黑体" panose="02010609060101010101" pitchFamily="49" charset="-122"/>
                    <a:cs typeface="Times New Roman" panose="02020603050405020304" pitchFamily="18" charset="0"/>
                  </a:rPr>
                  <a:t>Yes</a:t>
                </a:r>
              </a:p>
            </p:txBody>
          </p:sp>
          <p:sp>
            <p:nvSpPr>
              <p:cNvPr id="8" name="文本框 7"/>
              <p:cNvSpPr txBox="1"/>
              <p:nvPr/>
            </p:nvSpPr>
            <p:spPr>
              <a:xfrm>
                <a:off x="13682" y="1998"/>
                <a:ext cx="972" cy="822"/>
              </a:xfrm>
              <a:prstGeom prst="rect">
                <a:avLst/>
              </a:prstGeom>
              <a:noFill/>
            </p:spPr>
            <p:txBody>
              <a:bodyPr wrap="none" rtlCol="0">
                <a:spAutoFit/>
              </a:bodyPr>
              <a:lstStyle/>
              <a:p>
                <a:r>
                  <a:rPr lang="en-US" altLang="zh-CN" sz="28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No</a:t>
                </a:r>
              </a:p>
            </p:txBody>
          </p:sp>
          <p:sp>
            <p:nvSpPr>
              <p:cNvPr id="9" name="文本框 8"/>
              <p:cNvSpPr txBox="1"/>
              <p:nvPr/>
            </p:nvSpPr>
            <p:spPr>
              <a:xfrm>
                <a:off x="1549" y="2792"/>
                <a:ext cx="488" cy="628"/>
              </a:xfrm>
              <a:prstGeom prst="rect">
                <a:avLst/>
              </a:prstGeom>
              <a:noFill/>
            </p:spPr>
            <p:txBody>
              <a:bodyPr wrap="none" rtlCol="0">
                <a:spAutoFit/>
              </a:bodyPr>
              <a:lstStyle/>
              <a:p>
                <a:endParaRPr lang="zh-CN" altLang="en-US" sz="2000">
                  <a:latin typeface="黑体" panose="02010609060101010101" pitchFamily="49" charset="-122"/>
                  <a:ea typeface="黑体" panose="02010609060101010101" pitchFamily="49" charset="-122"/>
                  <a:cs typeface="黑体" panose="02010609060101010101" pitchFamily="49" charset="-122"/>
                </a:endParaRPr>
              </a:p>
            </p:txBody>
          </p:sp>
          <p:sp>
            <p:nvSpPr>
              <p:cNvPr id="11" name="文本框 10"/>
              <p:cNvSpPr txBox="1"/>
              <p:nvPr/>
            </p:nvSpPr>
            <p:spPr>
              <a:xfrm>
                <a:off x="9701" y="3420"/>
                <a:ext cx="9628" cy="4263"/>
              </a:xfrm>
              <a:prstGeom prst="rect">
                <a:avLst/>
              </a:prstGeom>
              <a:noFill/>
            </p:spPr>
            <p:txBody>
              <a:bodyPr wrap="none" rtlCol="0">
                <a:spAutoFit/>
              </a:bodyPr>
              <a:lstStyle/>
              <a:p>
                <a:pPr marL="342900" indent="-342900" algn="l">
                  <a:lnSpc>
                    <a:spcPct val="170000"/>
                  </a:lnSpc>
                  <a:buFont typeface="Times New Roman" panose="02020603050405020304" pitchFamily="18" charset="0"/>
                  <a:buChar char="×"/>
                </a:pPr>
                <a:r>
                  <a:rPr lang="zh-CN" altLang="en-US" sz="2000">
                    <a:latin typeface="黑体" panose="02010609060101010101" pitchFamily="49" charset="-122"/>
                    <a:ea typeface="黑体" panose="02010609060101010101" pitchFamily="49" charset="-122"/>
                    <a:cs typeface="黑体" panose="02010609060101010101" pitchFamily="49" charset="-122"/>
                  </a:rPr>
                  <a:t>同一研究成果的素材“支解”为多篇“香肠”论文</a:t>
                </a:r>
              </a:p>
              <a:p>
                <a:pPr marL="342900" indent="-342900" algn="l">
                  <a:lnSpc>
                    <a:spcPct val="170000"/>
                  </a:lnSpc>
                  <a:buFont typeface="Times New Roman" panose="02020603050405020304" pitchFamily="18" charset="0"/>
                  <a:buChar char="×"/>
                </a:pPr>
                <a:r>
                  <a:rPr lang="zh-CN" altLang="en-US" sz="2000">
                    <a:latin typeface="黑体" panose="02010609060101010101" pitchFamily="49" charset="-122"/>
                    <a:ea typeface="黑体" panose="02010609060101010101" pitchFamily="49" charset="-122"/>
                    <a:cs typeface="黑体" panose="02010609060101010101" pitchFamily="49" charset="-122"/>
                  </a:rPr>
                  <a:t>篡改实验数据</a:t>
                </a:r>
              </a:p>
              <a:p>
                <a:pPr marL="342900" indent="-342900" algn="l">
                  <a:lnSpc>
                    <a:spcPct val="170000"/>
                  </a:lnSpc>
                  <a:buFont typeface="Times New Roman" panose="02020603050405020304" pitchFamily="18" charset="0"/>
                  <a:buChar char="×"/>
                </a:pPr>
                <a:r>
                  <a:rPr lang="zh-CN" altLang="en-US" sz="2000">
                    <a:latin typeface="黑体" panose="02010609060101010101" pitchFamily="49" charset="-122"/>
                    <a:ea typeface="黑体" panose="02010609060101010101" pitchFamily="49" charset="-122"/>
                    <a:cs typeface="黑体" panose="02010609060101010101" pitchFamily="49" charset="-122"/>
                  </a:rPr>
                  <a:t>不正当或者滥用署名</a:t>
                </a:r>
              </a:p>
              <a:p>
                <a:pPr marL="342900" indent="-342900" algn="l">
                  <a:lnSpc>
                    <a:spcPct val="170000"/>
                  </a:lnSpc>
                  <a:buFont typeface="Times New Roman" panose="02020603050405020304" pitchFamily="18" charset="0"/>
                  <a:buChar char="×"/>
                </a:pPr>
                <a:r>
                  <a:rPr lang="zh-CN" altLang="en-US" sz="2000">
                    <a:latin typeface="黑体" panose="02010609060101010101" pitchFamily="49" charset="-122"/>
                    <a:ea typeface="黑体" panose="02010609060101010101" pitchFamily="49" charset="-122"/>
                    <a:cs typeface="黑体" panose="02010609060101010101" pitchFamily="49" charset="-122"/>
                    <a:sym typeface="+mn-ea"/>
                  </a:rPr>
                  <a:t>无意或有意的剽窃行为</a:t>
                </a:r>
                <a:endParaRPr lang="zh-CN" altLang="en-US" sz="2000">
                  <a:latin typeface="黑体" panose="02010609060101010101" pitchFamily="49" charset="-122"/>
                  <a:ea typeface="黑体" panose="02010609060101010101" pitchFamily="49" charset="-122"/>
                  <a:cs typeface="黑体" panose="02010609060101010101" pitchFamily="49" charset="-122"/>
                </a:endParaRPr>
              </a:p>
              <a:p>
                <a:pPr marL="342900" indent="-342900" algn="l">
                  <a:lnSpc>
                    <a:spcPct val="170000"/>
                  </a:lnSpc>
                  <a:buFont typeface="Times New Roman" panose="02020603050405020304" pitchFamily="18" charset="0"/>
                  <a:buChar char="×"/>
                </a:pPr>
                <a:r>
                  <a:rPr lang="zh-CN" altLang="en-US" sz="2000">
                    <a:latin typeface="黑体" panose="02010609060101010101" pitchFamily="49" charset="-122"/>
                    <a:ea typeface="黑体" panose="02010609060101010101" pitchFamily="49" charset="-122"/>
                    <a:cs typeface="黑体" panose="02010609060101010101" pitchFamily="49" charset="-122"/>
                  </a:rPr>
                  <a:t>一稿多投</a:t>
                </a:r>
                <a:r>
                  <a:rPr lang="en-US" altLang="zh-CN" sz="2000">
                    <a:latin typeface="黑体" panose="02010609060101010101" pitchFamily="49" charset="-122"/>
                    <a:ea typeface="黑体" panose="02010609060101010101" pitchFamily="49" charset="-122"/>
                    <a:cs typeface="黑体" panose="02010609060101010101" pitchFamily="49" charset="-122"/>
                  </a:rPr>
                  <a:t>/</a:t>
                </a:r>
                <a:r>
                  <a:rPr lang="zh-CN" altLang="en-US" sz="2000">
                    <a:latin typeface="黑体" panose="02010609060101010101" pitchFamily="49" charset="-122"/>
                    <a:ea typeface="黑体" panose="02010609060101010101" pitchFamily="49" charset="-122"/>
                    <a:cs typeface="黑体" panose="02010609060101010101" pitchFamily="49" charset="-122"/>
                  </a:rPr>
                  <a:t>一稿多发</a:t>
                </a:r>
              </a:p>
            </p:txBody>
          </p:sp>
        </p:grpSp>
        <p:sp>
          <p:nvSpPr>
            <p:cNvPr id="16" name="矩形 15"/>
            <p:cNvSpPr/>
            <p:nvPr/>
          </p:nvSpPr>
          <p:spPr>
            <a:xfrm>
              <a:off x="16064" y="9596"/>
              <a:ext cx="2154" cy="5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Times New Roman" panose="02020603050405020304" pitchFamily="18" charset="0"/>
              </a:endParaRPr>
            </a:p>
          </p:txBody>
        </p:sp>
      </p:grpSp>
      <p:sp>
        <p:nvSpPr>
          <p:cNvPr id="19" name="文本框 18"/>
          <p:cNvSpPr txBox="1"/>
          <p:nvPr/>
        </p:nvSpPr>
        <p:spPr>
          <a:xfrm>
            <a:off x="2960370" y="1802130"/>
            <a:ext cx="309880" cy="368300"/>
          </a:xfrm>
          <a:prstGeom prst="rect">
            <a:avLst/>
          </a:prstGeom>
          <a:noFill/>
        </p:spPr>
        <p:txBody>
          <a:bodyPr wrap="none" rtlCol="0">
            <a:spAutoFit/>
          </a:bodyPr>
          <a:lstStyle/>
          <a:p>
            <a:endParaRPr lang="zh-CN" altLang="en-US">
              <a:cs typeface="Times New Roman" panose="02020603050405020304" pitchFamily="18" charset="0"/>
            </a:endParaRPr>
          </a:p>
        </p:txBody>
      </p:sp>
      <p:sp>
        <p:nvSpPr>
          <p:cNvPr id="33" name="文本框 32"/>
          <p:cNvSpPr txBox="1"/>
          <p:nvPr/>
        </p:nvSpPr>
        <p:spPr>
          <a:xfrm>
            <a:off x="983615" y="1955800"/>
            <a:ext cx="3319780" cy="4584700"/>
          </a:xfrm>
          <a:prstGeom prst="rect">
            <a:avLst/>
          </a:prstGeom>
          <a:noFill/>
        </p:spPr>
        <p:txBody>
          <a:bodyPr wrap="square" rtlCol="0">
            <a:spAutoFit/>
          </a:bodyPr>
          <a:lstStyle/>
          <a:p>
            <a:pPr marL="342900" indent="-342900">
              <a:lnSpc>
                <a:spcPct val="170000"/>
              </a:lnSpc>
              <a:buFont typeface="Wingdings" panose="05000000000000000000" charset="0"/>
              <a:buChar char=""/>
            </a:pPr>
            <a:r>
              <a:rPr lang="zh-CN" altLang="en-US" sz="2000">
                <a:latin typeface="黑体" panose="02010609060101010101" pitchFamily="49" charset="-122"/>
                <a:ea typeface="黑体" panose="02010609060101010101" pitchFamily="49" charset="-122"/>
                <a:cs typeface="黑体" panose="02010609060101010101" pitchFamily="49" charset="-122"/>
              </a:rPr>
              <a:t>有重要的意义</a:t>
            </a:r>
          </a:p>
          <a:p>
            <a:pPr marL="342900" indent="-342900">
              <a:lnSpc>
                <a:spcPct val="170000"/>
              </a:lnSpc>
              <a:buFont typeface="Wingdings" panose="05000000000000000000" charset="0"/>
              <a:buChar char=""/>
            </a:pPr>
            <a:r>
              <a:rPr lang="zh-CN" altLang="en-US" sz="2000">
                <a:latin typeface="黑体" panose="02010609060101010101" pitchFamily="49" charset="-122"/>
                <a:ea typeface="黑体" panose="02010609060101010101" pitchFamily="49" charset="-122"/>
                <a:cs typeface="黑体" panose="02010609060101010101" pitchFamily="49" charset="-122"/>
              </a:rPr>
              <a:t>有实验性的过程</a:t>
            </a:r>
          </a:p>
          <a:p>
            <a:pPr marL="342900" indent="-342900">
              <a:lnSpc>
                <a:spcPct val="170000"/>
              </a:lnSpc>
              <a:buFont typeface="Wingdings" panose="05000000000000000000" charset="0"/>
              <a:buChar char=""/>
            </a:pPr>
            <a:r>
              <a:rPr lang="zh-CN" altLang="en-US" sz="2000">
                <a:latin typeface="黑体" panose="02010609060101010101" pitchFamily="49" charset="-122"/>
                <a:ea typeface="黑体" panose="02010609060101010101" pitchFamily="49" charset="-122"/>
                <a:cs typeface="黑体" panose="02010609060101010101" pitchFamily="49" charset="-122"/>
              </a:rPr>
              <a:t>有理论性的依据</a:t>
            </a:r>
          </a:p>
          <a:p>
            <a:pPr marL="342900" indent="-342900">
              <a:lnSpc>
                <a:spcPct val="170000"/>
              </a:lnSpc>
              <a:buFont typeface="Wingdings" panose="05000000000000000000" charset="0"/>
              <a:buChar char=""/>
            </a:pPr>
            <a:r>
              <a:rPr lang="zh-CN" altLang="en-US" sz="2000">
                <a:latin typeface="黑体" panose="02010609060101010101" pitchFamily="49" charset="-122"/>
                <a:ea typeface="黑体" panose="02010609060101010101" pitchFamily="49" charset="-122"/>
                <a:cs typeface="黑体" panose="02010609060101010101" pitchFamily="49" charset="-122"/>
              </a:rPr>
              <a:t>有创新性的内容</a:t>
            </a:r>
          </a:p>
          <a:p>
            <a:pPr marL="342900" indent="-342900">
              <a:lnSpc>
                <a:spcPct val="170000"/>
              </a:lnSpc>
              <a:buFont typeface="Wingdings" panose="05000000000000000000" charset="0"/>
              <a:buChar char=""/>
            </a:pPr>
            <a:r>
              <a:rPr lang="zh-CN" altLang="en-US" sz="2000">
                <a:latin typeface="黑体" panose="02010609060101010101" pitchFamily="49" charset="-122"/>
                <a:ea typeface="黑体" panose="02010609060101010101" pitchFamily="49" charset="-122"/>
                <a:cs typeface="黑体" panose="02010609060101010101" pitchFamily="49" charset="-122"/>
              </a:rPr>
              <a:t>是新的知识</a:t>
            </a:r>
            <a:r>
              <a:rPr lang="en-US" altLang="zh-CN" sz="2000">
                <a:latin typeface="黑体" panose="02010609060101010101" pitchFamily="49" charset="-122"/>
                <a:ea typeface="黑体" panose="02010609060101010101" pitchFamily="49" charset="-122"/>
                <a:cs typeface="黑体" panose="02010609060101010101" pitchFamily="49" charset="-122"/>
              </a:rPr>
              <a:t>/</a:t>
            </a:r>
            <a:r>
              <a:rPr lang="zh-CN" altLang="en-US" sz="2000">
                <a:latin typeface="黑体" panose="02010609060101010101" pitchFamily="49" charset="-122"/>
                <a:ea typeface="黑体" panose="02010609060101010101" pitchFamily="49" charset="-122"/>
                <a:cs typeface="黑体" panose="02010609060101010101" pitchFamily="49" charset="-122"/>
              </a:rPr>
              <a:t>进展情况</a:t>
            </a:r>
          </a:p>
          <a:p>
            <a:pPr marL="342900" indent="-342900">
              <a:lnSpc>
                <a:spcPct val="170000"/>
              </a:lnSpc>
              <a:buFont typeface="Wingdings" panose="05000000000000000000" charset="0"/>
              <a:buChar char=""/>
            </a:pPr>
            <a:r>
              <a:rPr lang="zh-CN" altLang="en-US" sz="2000">
                <a:solidFill>
                  <a:srgbClr val="C00000"/>
                </a:solidFill>
                <a:latin typeface="黑体" panose="02010609060101010101" pitchFamily="49" charset="-122"/>
                <a:ea typeface="黑体" panose="02010609060101010101" pitchFamily="49" charset="-122"/>
                <a:cs typeface="黑体" panose="02010609060101010101" pitchFamily="49" charset="-122"/>
              </a:rPr>
              <a:t>独创性！</a:t>
            </a:r>
          </a:p>
          <a:p>
            <a:pPr>
              <a:lnSpc>
                <a:spcPct val="170000"/>
              </a:lnSpc>
            </a:pPr>
            <a:endParaRPr lang="zh-CN" altLang="en-US" sz="2000">
              <a:latin typeface="黑体" panose="02010609060101010101" pitchFamily="49" charset="-122"/>
              <a:ea typeface="黑体" panose="02010609060101010101" pitchFamily="49" charset="-122"/>
              <a:cs typeface="黑体" panose="02010609060101010101" pitchFamily="49" charset="-122"/>
            </a:endParaRPr>
          </a:p>
          <a:p>
            <a:pPr>
              <a:lnSpc>
                <a:spcPct val="170000"/>
              </a:lnSpc>
            </a:pPr>
            <a:endParaRPr lang="zh-CN" altLang="en-US" sz="2000">
              <a:latin typeface="黑体" panose="02010609060101010101" pitchFamily="49" charset="-122"/>
              <a:ea typeface="黑体" panose="02010609060101010101" pitchFamily="49" charset="-122"/>
              <a:cs typeface="黑体" panose="02010609060101010101" pitchFamily="49" charset="-122"/>
            </a:endParaRPr>
          </a:p>
          <a:p>
            <a:endParaRPr lang="zh-CN" altLang="en-US" sz="2000">
              <a:latin typeface="黑体" panose="02010609060101010101" pitchFamily="49" charset="-122"/>
              <a:ea typeface="黑体" panose="02010609060101010101" pitchFamily="49" charset="-122"/>
              <a:cs typeface="黑体" panose="02010609060101010101" pitchFamily="49" charset="-122"/>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en-US" altLang="zh-CN" dirty="0"/>
              <a:t> </a:t>
            </a:r>
            <a:r>
              <a:rPr lang="zh-CN" altLang="en-US" dirty="0"/>
              <a:t>学术规范——定义</a:t>
            </a:r>
          </a:p>
        </p:txBody>
      </p:sp>
      <p:sp>
        <p:nvSpPr>
          <p:cNvPr id="5" name="灯片编号占位符 4"/>
          <p:cNvSpPr>
            <a:spLocks noGrp="1"/>
          </p:cNvSpPr>
          <p:nvPr>
            <p:ph type="sldNum" sz="quarter" idx="12"/>
          </p:nvPr>
        </p:nvSpPr>
        <p:spPr/>
        <p:txBody>
          <a:bodyPr/>
          <a:lstStyle/>
          <a:p>
            <a:pPr algn="r"/>
            <a:fld id="{CBD803B2-A378-42BD-B5EC-F7748F169FE0}" type="slidenum">
              <a:rPr lang="en-US" altLang="zh-CN" smtClean="0"/>
              <a:t>25</a:t>
            </a:fld>
            <a:endParaRPr lang="zh-CN" altLang="en-US" dirty="0"/>
          </a:p>
        </p:txBody>
      </p:sp>
      <p:sp>
        <p:nvSpPr>
          <p:cNvPr id="3" name="内容占位符 2"/>
          <p:cNvSpPr>
            <a:spLocks noGrp="1"/>
          </p:cNvSpPr>
          <p:nvPr>
            <p:ph idx="1"/>
          </p:nvPr>
        </p:nvSpPr>
        <p:spPr>
          <a:xfrm>
            <a:off x="479376" y="908720"/>
            <a:ext cx="10873208" cy="5472608"/>
          </a:xfrm>
        </p:spPr>
        <p:txBody>
          <a:bodyPr>
            <a:normAutofit/>
          </a:bodyPr>
          <a:lstStyle/>
          <a:p>
            <a:pPr>
              <a:lnSpc>
                <a:spcPct val="195000"/>
              </a:lnSpc>
              <a:spcBef>
                <a:spcPts val="0"/>
              </a:spcBef>
              <a:spcAft>
                <a:spcPts val="0"/>
              </a:spcAft>
            </a:pPr>
            <a:r>
              <a:rPr lang="zh-CN" altLang="en-US" b="0" dirty="0">
                <a:latin typeface="Times New Roman" panose="02020603050405020304" pitchFamily="18" charset="0"/>
                <a:ea typeface="+mj-ea"/>
                <a:cs typeface="Times New Roman" panose="02020603050405020304" pitchFamily="18" charset="0"/>
              </a:rPr>
              <a:t>学术规范具体由以下三个部分组成</a:t>
            </a:r>
            <a:endParaRPr lang="en-US" altLang="zh-CN" b="0" dirty="0">
              <a:latin typeface="Times New Roman" panose="02020603050405020304" pitchFamily="18" charset="0"/>
              <a:ea typeface="+mj-ea"/>
              <a:cs typeface="Times New Roman" panose="02020603050405020304" pitchFamily="18" charset="0"/>
            </a:endParaRPr>
          </a:p>
          <a:p>
            <a:pPr lvl="1">
              <a:lnSpc>
                <a:spcPct val="195000"/>
              </a:lnSpc>
              <a:spcAft>
                <a:spcPts val="0"/>
              </a:spcAft>
            </a:pPr>
            <a:r>
              <a:rPr lang="zh-CN" altLang="en-US" b="0" dirty="0">
                <a:solidFill>
                  <a:schemeClr val="accent1">
                    <a:lumMod val="50000"/>
                  </a:schemeClr>
                </a:solidFill>
                <a:latin typeface="Times New Roman" panose="02020603050405020304" pitchFamily="18" charset="0"/>
                <a:ea typeface="+mj-ea"/>
                <a:cs typeface="Times New Roman" panose="02020603050405020304" pitchFamily="18" charset="0"/>
              </a:rPr>
              <a:t>学术道德规范</a:t>
            </a:r>
          </a:p>
          <a:p>
            <a:pPr lvl="1">
              <a:lnSpc>
                <a:spcPct val="195000"/>
              </a:lnSpc>
              <a:spcAft>
                <a:spcPts val="0"/>
              </a:spcAft>
            </a:pPr>
            <a:r>
              <a:rPr lang="zh-CN" altLang="en-US" b="0" dirty="0">
                <a:solidFill>
                  <a:schemeClr val="accent1">
                    <a:lumMod val="50000"/>
                  </a:schemeClr>
                </a:solidFill>
                <a:latin typeface="Times New Roman" panose="02020603050405020304" pitchFamily="18" charset="0"/>
                <a:ea typeface="+mj-ea"/>
                <a:cs typeface="Times New Roman" panose="02020603050405020304" pitchFamily="18" charset="0"/>
              </a:rPr>
              <a:t>学术法律规范</a:t>
            </a:r>
          </a:p>
          <a:p>
            <a:pPr lvl="1">
              <a:lnSpc>
                <a:spcPct val="195000"/>
              </a:lnSpc>
              <a:spcAft>
                <a:spcPts val="0"/>
              </a:spcAft>
            </a:pPr>
            <a:r>
              <a:rPr lang="zh-CN" altLang="en-US" b="0" dirty="0">
                <a:solidFill>
                  <a:schemeClr val="accent1">
                    <a:lumMod val="50000"/>
                  </a:schemeClr>
                </a:solidFill>
                <a:latin typeface="Times New Roman" panose="02020603050405020304" pitchFamily="18" charset="0"/>
                <a:ea typeface="+mj-ea"/>
                <a:cs typeface="Times New Roman" panose="02020603050405020304" pitchFamily="18" charset="0"/>
              </a:rPr>
              <a:t>学术技术规范</a:t>
            </a:r>
            <a:endParaRPr lang="en-US" altLang="zh-CN" b="0" dirty="0">
              <a:solidFill>
                <a:schemeClr val="accent1">
                  <a:lumMod val="50000"/>
                </a:schemeClr>
              </a:solidFill>
              <a:latin typeface="Times New Roman" panose="02020603050405020304" pitchFamily="18" charset="0"/>
              <a:ea typeface="+mj-ea"/>
              <a:cs typeface="Times New Roman" panose="02020603050405020304" pitchFamily="18" charset="0"/>
            </a:endParaRPr>
          </a:p>
          <a:p>
            <a:pPr marL="457200" lvl="1" indent="0">
              <a:buNone/>
            </a:pPr>
            <a:endParaRPr lang="en-US" altLang="zh-CN" b="0" dirty="0">
              <a:solidFill>
                <a:schemeClr val="accent1">
                  <a:lumMod val="50000"/>
                </a:schemeClr>
              </a:solidFill>
              <a:latin typeface="Times New Roman" panose="02020603050405020304" pitchFamily="18" charset="0"/>
              <a:ea typeface="+mj-ea"/>
              <a:cs typeface="Times New Roman" panose="02020603050405020304" pitchFamily="18" charset="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en-US" altLang="zh-CN" dirty="0">
                <a:sym typeface="+mn-ea"/>
              </a:rPr>
              <a:t> </a:t>
            </a:r>
            <a:r>
              <a:rPr lang="zh-CN" altLang="en-US" dirty="0">
                <a:sym typeface="+mn-ea"/>
              </a:rPr>
              <a:t>学术规范——学术道德规范</a:t>
            </a:r>
          </a:p>
        </p:txBody>
      </p:sp>
      <p:sp>
        <p:nvSpPr>
          <p:cNvPr id="5" name="灯片编号占位符 4"/>
          <p:cNvSpPr>
            <a:spLocks noGrp="1"/>
          </p:cNvSpPr>
          <p:nvPr>
            <p:ph type="sldNum" sz="quarter" idx="12"/>
          </p:nvPr>
        </p:nvSpPr>
        <p:spPr/>
        <p:txBody>
          <a:bodyPr/>
          <a:lstStyle/>
          <a:p>
            <a:pPr algn="r"/>
            <a:fld id="{CBD803B2-A378-42BD-B5EC-F7748F169FE0}" type="slidenum">
              <a:rPr lang="en-US" altLang="zh-CN" smtClean="0"/>
              <a:t>26</a:t>
            </a:fld>
            <a:endParaRPr lang="zh-CN" altLang="en-US" dirty="0"/>
          </a:p>
        </p:txBody>
      </p:sp>
      <p:sp>
        <p:nvSpPr>
          <p:cNvPr id="3" name="内容占位符 2"/>
          <p:cNvSpPr>
            <a:spLocks noGrp="1"/>
          </p:cNvSpPr>
          <p:nvPr>
            <p:ph idx="1"/>
          </p:nvPr>
        </p:nvSpPr>
        <p:spPr>
          <a:xfrm>
            <a:off x="479425" y="908685"/>
            <a:ext cx="11089183" cy="5565775"/>
          </a:xfrm>
        </p:spPr>
        <p:txBody>
          <a:bodyPr>
            <a:normAutofit/>
          </a:bodyPr>
          <a:lstStyle/>
          <a:p>
            <a:pPr>
              <a:lnSpc>
                <a:spcPct val="155000"/>
              </a:lnSpc>
              <a:spcBef>
                <a:spcPts val="0"/>
              </a:spcBef>
              <a:spcAft>
                <a:spcPts val="0"/>
              </a:spcAft>
            </a:pPr>
            <a:r>
              <a:rPr lang="en-US" altLang="zh-CN" b="0" dirty="0">
                <a:solidFill>
                  <a:srgbClr val="C00000"/>
                </a:solidFill>
                <a:latin typeface="黑体" panose="02010609060101010101" pitchFamily="49" charset="-122"/>
                <a:ea typeface="黑体" panose="02010609060101010101" pitchFamily="49" charset="-122"/>
                <a:cs typeface="Times New Roman" panose="02020603050405020304" pitchFamily="18" charset="0"/>
              </a:rPr>
              <a:t>学术道德规范</a:t>
            </a:r>
          </a:p>
          <a:p>
            <a:pPr lvl="1">
              <a:lnSpc>
                <a:spcPct val="155000"/>
              </a:lnSpc>
              <a:spcAft>
                <a:spcPts val="0"/>
              </a:spcAft>
            </a:pPr>
            <a:r>
              <a:rPr lang="en-US" altLang="zh-CN" dirty="0">
                <a:solidFill>
                  <a:schemeClr val="accent1">
                    <a:lumMod val="50000"/>
                  </a:schemeClr>
                </a:solidFill>
                <a:latin typeface="+mj-ea"/>
                <a:ea typeface="+mj-ea"/>
              </a:rPr>
              <a:t>学术研究应坚持严肃认真、严谨细致、一丝不苟的科学态度。不得虚报成果，反对投机取巧、粗制滥造、盲目追求数量不顾质量的浮躁作风和行为。</a:t>
            </a:r>
          </a:p>
          <a:p>
            <a:pPr lvl="1">
              <a:lnSpc>
                <a:spcPct val="155000"/>
              </a:lnSpc>
              <a:spcAft>
                <a:spcPts val="0"/>
              </a:spcAft>
            </a:pPr>
            <a:r>
              <a:rPr lang="en-US" altLang="zh-CN" dirty="0">
                <a:solidFill>
                  <a:schemeClr val="accent1">
                    <a:lumMod val="50000"/>
                  </a:schemeClr>
                </a:solidFill>
                <a:latin typeface="+mj-ea"/>
                <a:ea typeface="+mj-ea"/>
              </a:rPr>
              <a:t>学术评价应遵循客观、公正、准确的原则，如实反映成果水平。</a:t>
            </a:r>
          </a:p>
          <a:p>
            <a:pPr lvl="1">
              <a:lnSpc>
                <a:spcPct val="155000"/>
              </a:lnSpc>
              <a:spcAft>
                <a:spcPts val="0"/>
              </a:spcAft>
            </a:pPr>
            <a:r>
              <a:rPr lang="en-US" altLang="zh-CN" dirty="0">
                <a:solidFill>
                  <a:schemeClr val="accent1">
                    <a:lumMod val="50000"/>
                  </a:schemeClr>
                </a:solidFill>
                <a:latin typeface="+mj-ea"/>
                <a:ea typeface="+mj-ea"/>
              </a:rPr>
              <a:t>学术论著的写作应树立法制观念，保护知识产权，要充分尊重前人劳动成果。</a:t>
            </a:r>
            <a:endParaRPr lang="en-US" altLang="zh-CN" dirty="0">
              <a:latin typeface="+mj-ea"/>
              <a:ea typeface="+mj-ea"/>
            </a:endParaRPr>
          </a:p>
          <a:p>
            <a:pPr lvl="1"/>
            <a:endParaRPr lang="en-US" altLang="zh-CN"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en-US" altLang="zh-CN" dirty="0">
                <a:sym typeface="+mn-ea"/>
              </a:rPr>
              <a:t> </a:t>
            </a:r>
            <a:r>
              <a:rPr lang="zh-CN" altLang="en-US" dirty="0">
                <a:sym typeface="+mn-ea"/>
              </a:rPr>
              <a:t>学术规范——学术法律规范</a:t>
            </a:r>
            <a:endParaRPr lang="zh-CN" altLang="en-US" dirty="0"/>
          </a:p>
        </p:txBody>
      </p:sp>
      <p:sp>
        <p:nvSpPr>
          <p:cNvPr id="5" name="灯片编号占位符 4"/>
          <p:cNvSpPr>
            <a:spLocks noGrp="1"/>
          </p:cNvSpPr>
          <p:nvPr>
            <p:ph type="sldNum" sz="quarter" idx="12"/>
          </p:nvPr>
        </p:nvSpPr>
        <p:spPr/>
        <p:txBody>
          <a:bodyPr/>
          <a:lstStyle/>
          <a:p>
            <a:pPr algn="r"/>
            <a:fld id="{CBD803B2-A378-42BD-B5EC-F7748F169FE0}" type="slidenum">
              <a:rPr lang="en-US" altLang="zh-CN" smtClean="0"/>
              <a:t>27</a:t>
            </a:fld>
            <a:endParaRPr lang="zh-CN" altLang="en-US" dirty="0"/>
          </a:p>
        </p:txBody>
      </p:sp>
      <p:sp>
        <p:nvSpPr>
          <p:cNvPr id="3" name="内容占位符 2"/>
          <p:cNvSpPr>
            <a:spLocks noGrp="1"/>
          </p:cNvSpPr>
          <p:nvPr>
            <p:ph idx="1"/>
          </p:nvPr>
        </p:nvSpPr>
        <p:spPr>
          <a:xfrm>
            <a:off x="479425" y="908685"/>
            <a:ext cx="10873105" cy="5565775"/>
          </a:xfrm>
        </p:spPr>
        <p:txBody>
          <a:bodyPr>
            <a:normAutofit lnSpcReduction="10000"/>
          </a:bodyPr>
          <a:lstStyle/>
          <a:p>
            <a:pPr>
              <a:lnSpc>
                <a:spcPct val="155000"/>
              </a:lnSpc>
              <a:spcBef>
                <a:spcPts val="0"/>
              </a:spcBef>
              <a:spcAft>
                <a:spcPts val="0"/>
              </a:spcAft>
            </a:pPr>
            <a:r>
              <a:rPr lang="en-US" altLang="zh-CN" b="0" dirty="0">
                <a:solidFill>
                  <a:srgbClr val="C00000"/>
                </a:solidFill>
                <a:latin typeface="黑体" panose="02010609060101010101" pitchFamily="49" charset="-122"/>
                <a:ea typeface="黑体" panose="02010609060101010101" pitchFamily="49" charset="-122"/>
                <a:cs typeface="Times New Roman" panose="02020603050405020304" pitchFamily="18" charset="0"/>
              </a:rPr>
              <a:t>学术</a:t>
            </a:r>
            <a:r>
              <a:rPr lang="zh-CN" altLang="en-US" b="0" dirty="0">
                <a:solidFill>
                  <a:srgbClr val="C00000"/>
                </a:solidFill>
                <a:latin typeface="黑体" panose="02010609060101010101" pitchFamily="49" charset="-122"/>
                <a:ea typeface="黑体" panose="02010609060101010101" pitchFamily="49" charset="-122"/>
                <a:cs typeface="Times New Roman" panose="02020603050405020304" pitchFamily="18" charset="0"/>
              </a:rPr>
              <a:t>法律</a:t>
            </a:r>
            <a:r>
              <a:rPr lang="en-US" altLang="zh-CN" b="0" dirty="0">
                <a:solidFill>
                  <a:srgbClr val="C00000"/>
                </a:solidFill>
                <a:latin typeface="黑体" panose="02010609060101010101" pitchFamily="49" charset="-122"/>
                <a:ea typeface="黑体" panose="02010609060101010101" pitchFamily="49" charset="-122"/>
                <a:cs typeface="Times New Roman" panose="02020603050405020304" pitchFamily="18" charset="0"/>
              </a:rPr>
              <a:t>规范</a:t>
            </a:r>
          </a:p>
          <a:p>
            <a:pPr lvl="1">
              <a:lnSpc>
                <a:spcPct val="155000"/>
              </a:lnSpc>
            </a:pPr>
            <a:r>
              <a:rPr lang="en-US" altLang="zh-CN" dirty="0"/>
              <a:t>必须遵守《中华人民共和国宪法》和其他法律</a:t>
            </a:r>
            <a:r>
              <a:rPr lang="zh-CN" altLang="en-US" dirty="0"/>
              <a:t>：</a:t>
            </a:r>
          </a:p>
          <a:p>
            <a:pPr lvl="2">
              <a:lnSpc>
                <a:spcPct val="155000"/>
              </a:lnSpc>
            </a:pPr>
            <a:r>
              <a:rPr lang="en-US" altLang="zh-CN" dirty="0">
                <a:solidFill>
                  <a:schemeClr val="accent1">
                    <a:lumMod val="50000"/>
                  </a:schemeClr>
                </a:solidFill>
              </a:rPr>
              <a:t>应坚决贯彻执行党的路线、方针和政策，坚持以马列主义、毛泽东思想和邓小平理论为指导，坚持四项基本原则，坚持学术研究为社会主义现代化建设服务的方向。</a:t>
            </a:r>
            <a:endParaRPr lang="en-US" altLang="zh-CN" dirty="0"/>
          </a:p>
          <a:p>
            <a:pPr lvl="1">
              <a:lnSpc>
                <a:spcPct val="155000"/>
              </a:lnSpc>
            </a:pPr>
            <a:r>
              <a:rPr lang="en-US" altLang="zh-CN" dirty="0"/>
              <a:t>必须遵守《著作权法》</a:t>
            </a:r>
            <a:r>
              <a:rPr lang="zh-CN" altLang="en-US" dirty="0"/>
              <a:t>：</a:t>
            </a:r>
          </a:p>
          <a:p>
            <a:pPr lvl="2">
              <a:lnSpc>
                <a:spcPct val="155000"/>
              </a:lnSpc>
            </a:pPr>
            <a:r>
              <a:rPr lang="en-US" altLang="zh-CN" dirty="0">
                <a:solidFill>
                  <a:schemeClr val="accent1">
                    <a:lumMod val="50000"/>
                  </a:schemeClr>
                </a:solidFill>
              </a:rPr>
              <a:t>合作创作的作品，其版权由合作者共同享有。</a:t>
            </a:r>
          </a:p>
          <a:p>
            <a:pPr lvl="2">
              <a:lnSpc>
                <a:spcPct val="155000"/>
              </a:lnSpc>
            </a:pPr>
            <a:r>
              <a:rPr lang="en-US" altLang="zh-CN" dirty="0">
                <a:solidFill>
                  <a:schemeClr val="accent1">
                    <a:lumMod val="50000"/>
                  </a:schemeClr>
                </a:solidFill>
              </a:rPr>
              <a:t>未参加创作，不可在他人作品上署名。</a:t>
            </a:r>
          </a:p>
          <a:p>
            <a:pPr lvl="2">
              <a:lnSpc>
                <a:spcPct val="155000"/>
              </a:lnSpc>
            </a:pPr>
            <a:r>
              <a:rPr lang="en-US" altLang="zh-CN" dirty="0">
                <a:solidFill>
                  <a:schemeClr val="accent1">
                    <a:lumMod val="50000"/>
                  </a:schemeClr>
                </a:solidFill>
              </a:rPr>
              <a:t>不允许剽窃、抄袭他人作品。</a:t>
            </a:r>
          </a:p>
          <a:p>
            <a:pPr lvl="2">
              <a:lnSpc>
                <a:spcPct val="155000"/>
              </a:lnSpc>
            </a:pPr>
            <a:r>
              <a:rPr lang="en-US" altLang="zh-CN" dirty="0">
                <a:solidFill>
                  <a:schemeClr val="accent1">
                    <a:lumMod val="50000"/>
                  </a:schemeClr>
                </a:solidFill>
              </a:rPr>
              <a:t>禁止在法定期限内一稿多投。</a:t>
            </a:r>
          </a:p>
          <a:p>
            <a:pPr lvl="2">
              <a:lnSpc>
                <a:spcPct val="155000"/>
              </a:lnSpc>
            </a:pPr>
            <a:r>
              <a:rPr lang="en-US" altLang="zh-CN" dirty="0">
                <a:solidFill>
                  <a:schemeClr val="accent1">
                    <a:lumMod val="50000"/>
                  </a:schemeClr>
                </a:solidFill>
              </a:rPr>
              <a:t>合理使用他人作品的有关内容。</a:t>
            </a:r>
          </a:p>
          <a:p>
            <a:pPr marL="457200" lvl="1" indent="0">
              <a:buNone/>
            </a:pPr>
            <a:endParaRPr lang="en-US" altLang="zh-CN"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en-US" altLang="zh-CN" dirty="0">
                <a:sym typeface="+mn-ea"/>
              </a:rPr>
              <a:t> </a:t>
            </a:r>
            <a:r>
              <a:rPr lang="zh-CN" altLang="en-US" dirty="0">
                <a:sym typeface="+mn-ea"/>
              </a:rPr>
              <a:t>学术规范——学术法律规范</a:t>
            </a:r>
            <a:endParaRPr lang="zh-CN" altLang="en-US" dirty="0"/>
          </a:p>
        </p:txBody>
      </p:sp>
      <p:sp>
        <p:nvSpPr>
          <p:cNvPr id="5" name="灯片编号占位符 4"/>
          <p:cNvSpPr>
            <a:spLocks noGrp="1"/>
          </p:cNvSpPr>
          <p:nvPr>
            <p:ph type="sldNum" sz="quarter" idx="12"/>
          </p:nvPr>
        </p:nvSpPr>
        <p:spPr/>
        <p:txBody>
          <a:bodyPr/>
          <a:lstStyle/>
          <a:p>
            <a:pPr algn="r"/>
            <a:fld id="{CBD803B2-A378-42BD-B5EC-F7748F169FE0}" type="slidenum">
              <a:rPr lang="en-US" altLang="zh-CN" smtClean="0"/>
              <a:t>28</a:t>
            </a:fld>
            <a:endParaRPr lang="zh-CN" altLang="en-US" dirty="0"/>
          </a:p>
        </p:txBody>
      </p:sp>
      <p:sp>
        <p:nvSpPr>
          <p:cNvPr id="3" name="内容占位符 2"/>
          <p:cNvSpPr>
            <a:spLocks noGrp="1"/>
          </p:cNvSpPr>
          <p:nvPr>
            <p:ph idx="1"/>
          </p:nvPr>
        </p:nvSpPr>
        <p:spPr>
          <a:xfrm>
            <a:off x="479425" y="908685"/>
            <a:ext cx="10873105" cy="5565775"/>
          </a:xfrm>
        </p:spPr>
        <p:txBody>
          <a:bodyPr>
            <a:normAutofit lnSpcReduction="10000"/>
          </a:bodyPr>
          <a:lstStyle/>
          <a:p>
            <a:pPr>
              <a:lnSpc>
                <a:spcPct val="165000"/>
              </a:lnSpc>
              <a:spcBef>
                <a:spcPts val="0"/>
              </a:spcBef>
              <a:spcAft>
                <a:spcPts val="0"/>
              </a:spcAft>
            </a:pPr>
            <a:r>
              <a:rPr lang="en-US" altLang="zh-CN" b="0" dirty="0">
                <a:solidFill>
                  <a:srgbClr val="C00000"/>
                </a:solidFill>
                <a:latin typeface="黑体" panose="02010609060101010101" pitchFamily="49" charset="-122"/>
                <a:ea typeface="黑体" panose="02010609060101010101" pitchFamily="49" charset="-122"/>
                <a:cs typeface="Times New Roman" panose="02020603050405020304" pitchFamily="18" charset="0"/>
              </a:rPr>
              <a:t>学术</a:t>
            </a:r>
            <a:r>
              <a:rPr lang="zh-CN" altLang="en-US" b="0" dirty="0">
                <a:solidFill>
                  <a:srgbClr val="C00000"/>
                </a:solidFill>
                <a:latin typeface="黑体" panose="02010609060101010101" pitchFamily="49" charset="-122"/>
                <a:ea typeface="黑体" panose="02010609060101010101" pitchFamily="49" charset="-122"/>
                <a:cs typeface="Times New Roman" panose="02020603050405020304" pitchFamily="18" charset="0"/>
              </a:rPr>
              <a:t>法律</a:t>
            </a:r>
            <a:r>
              <a:rPr lang="en-US" altLang="zh-CN" b="0" dirty="0">
                <a:solidFill>
                  <a:srgbClr val="C00000"/>
                </a:solidFill>
                <a:latin typeface="黑体" panose="02010609060101010101" pitchFamily="49" charset="-122"/>
                <a:ea typeface="黑体" panose="02010609060101010101" pitchFamily="49" charset="-122"/>
                <a:cs typeface="Times New Roman" panose="02020603050405020304" pitchFamily="18" charset="0"/>
              </a:rPr>
              <a:t>规范</a:t>
            </a:r>
          </a:p>
          <a:p>
            <a:pPr lvl="1">
              <a:lnSpc>
                <a:spcPct val="165000"/>
              </a:lnSpc>
            </a:pPr>
            <a:r>
              <a:rPr lang="en-US" altLang="zh-CN" dirty="0"/>
              <a:t>必须保守党和国家秘密，维护国家和社会利益</a:t>
            </a:r>
          </a:p>
          <a:p>
            <a:pPr lvl="2">
              <a:lnSpc>
                <a:spcPct val="165000"/>
              </a:lnSpc>
            </a:pPr>
            <a:r>
              <a:rPr lang="en-US" altLang="zh-CN" dirty="0">
                <a:solidFill>
                  <a:schemeClr val="accent1">
                    <a:lumMod val="50000"/>
                  </a:schemeClr>
                </a:solidFill>
                <a:latin typeface="黑体" panose="02010609060101010101" pitchFamily="49" charset="-122"/>
                <a:ea typeface="黑体" panose="02010609060101010101" pitchFamily="49" charset="-122"/>
              </a:rPr>
              <a:t>遵守《中华人民共和国保守国家秘密法》对学术成果中涉及国家机密等不宜公开的重大事项，均应严格执行送审批准后才可公开出版（发表）的制度。</a:t>
            </a:r>
          </a:p>
          <a:p>
            <a:pPr lvl="1">
              <a:lnSpc>
                <a:spcPct val="165000"/>
              </a:lnSpc>
            </a:pPr>
            <a:r>
              <a:rPr lang="en-US" altLang="zh-CN" dirty="0"/>
              <a:t>遵守其他适用的法律法规</a:t>
            </a:r>
          </a:p>
          <a:p>
            <a:pPr lvl="2">
              <a:lnSpc>
                <a:spcPct val="165000"/>
              </a:lnSpc>
            </a:pPr>
            <a:r>
              <a:rPr lang="en-US" altLang="zh-CN" dirty="0">
                <a:solidFill>
                  <a:schemeClr val="accent1">
                    <a:lumMod val="50000"/>
                  </a:schemeClr>
                </a:solidFill>
                <a:latin typeface="黑体" panose="02010609060101010101" pitchFamily="49" charset="-122"/>
                <a:ea typeface="黑体" panose="02010609060101010101" pitchFamily="49" charset="-122"/>
              </a:rPr>
              <a:t>按《中华人民共和国民法通则》规定，不得借学术研究以侮辱、诽谤方式损害公民法人的名誉。</a:t>
            </a:r>
          </a:p>
          <a:p>
            <a:pPr lvl="2">
              <a:lnSpc>
                <a:spcPct val="165000"/>
              </a:lnSpc>
            </a:pPr>
            <a:r>
              <a:rPr lang="en-US" altLang="zh-CN" dirty="0">
                <a:solidFill>
                  <a:schemeClr val="accent1">
                    <a:lumMod val="50000"/>
                  </a:schemeClr>
                </a:solidFill>
                <a:latin typeface="黑体" panose="02010609060101010101" pitchFamily="49" charset="-122"/>
                <a:ea typeface="黑体" panose="02010609060101010101" pitchFamily="49" charset="-122"/>
              </a:rPr>
              <a:t>按《中华人民共和国统计法》规定，必须对属于国家机密的统计资料保密。</a:t>
            </a:r>
          </a:p>
          <a:p>
            <a:pPr lvl="2">
              <a:lnSpc>
                <a:spcPct val="165000"/>
              </a:lnSpc>
            </a:pPr>
            <a:r>
              <a:rPr lang="en-US" altLang="zh-CN" dirty="0">
                <a:solidFill>
                  <a:schemeClr val="accent1">
                    <a:lumMod val="50000"/>
                  </a:schemeClr>
                </a:solidFill>
                <a:latin typeface="黑体" panose="02010609060101010101" pitchFamily="49" charset="-122"/>
                <a:ea typeface="黑体" panose="02010609060101010101" pitchFamily="49" charset="-122"/>
              </a:rPr>
              <a:t>在学术研究及学术作品中使用标准、目录、图表、公式、注释、参考文献、数字、计量单位等应遵守国家标准化法、计量法等法律法规的规定。</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en-US" altLang="zh-CN" dirty="0">
                <a:sym typeface="+mn-ea"/>
              </a:rPr>
              <a:t> </a:t>
            </a:r>
            <a:r>
              <a:rPr lang="zh-CN" altLang="en-US" dirty="0">
                <a:sym typeface="+mn-ea"/>
              </a:rPr>
              <a:t>学术规范——学术技术规范</a:t>
            </a:r>
            <a:endParaRPr lang="zh-CN" altLang="en-US" dirty="0"/>
          </a:p>
        </p:txBody>
      </p:sp>
      <p:sp>
        <p:nvSpPr>
          <p:cNvPr id="5" name="灯片编号占位符 4"/>
          <p:cNvSpPr>
            <a:spLocks noGrp="1"/>
          </p:cNvSpPr>
          <p:nvPr>
            <p:ph type="sldNum" sz="quarter" idx="12"/>
          </p:nvPr>
        </p:nvSpPr>
        <p:spPr/>
        <p:txBody>
          <a:bodyPr/>
          <a:lstStyle/>
          <a:p>
            <a:pPr algn="r"/>
            <a:fld id="{CBD803B2-A378-42BD-B5EC-F7748F169FE0}" type="slidenum">
              <a:rPr lang="en-US" altLang="zh-CN" smtClean="0"/>
              <a:t>29</a:t>
            </a:fld>
            <a:endParaRPr lang="zh-CN" altLang="en-US" dirty="0"/>
          </a:p>
        </p:txBody>
      </p:sp>
      <p:sp>
        <p:nvSpPr>
          <p:cNvPr id="3" name="内容占位符 2"/>
          <p:cNvSpPr>
            <a:spLocks noGrp="1"/>
          </p:cNvSpPr>
          <p:nvPr>
            <p:ph idx="1"/>
          </p:nvPr>
        </p:nvSpPr>
        <p:spPr>
          <a:xfrm>
            <a:off x="479425" y="908685"/>
            <a:ext cx="10873105" cy="5565775"/>
          </a:xfrm>
        </p:spPr>
        <p:txBody>
          <a:bodyPr>
            <a:normAutofit fontScale="92500" lnSpcReduction="10000"/>
          </a:bodyPr>
          <a:lstStyle/>
          <a:p>
            <a:pPr>
              <a:lnSpc>
                <a:spcPct val="165000"/>
              </a:lnSpc>
              <a:spcBef>
                <a:spcPts val="0"/>
              </a:spcBef>
              <a:spcAft>
                <a:spcPts val="0"/>
              </a:spcAft>
            </a:pPr>
            <a:r>
              <a:rPr lang="en-US" altLang="zh-CN" b="0" dirty="0">
                <a:solidFill>
                  <a:srgbClr val="C00000"/>
                </a:solidFill>
                <a:latin typeface="黑体" panose="02010609060101010101" pitchFamily="49" charset="-122"/>
                <a:ea typeface="黑体" panose="02010609060101010101" pitchFamily="49" charset="-122"/>
                <a:cs typeface="Times New Roman" panose="02020603050405020304" pitchFamily="18" charset="0"/>
              </a:rPr>
              <a:t>学术</a:t>
            </a:r>
            <a:r>
              <a:rPr lang="zh-CN" altLang="en-US" b="0" dirty="0">
                <a:solidFill>
                  <a:srgbClr val="C00000"/>
                </a:solidFill>
                <a:latin typeface="黑体" panose="02010609060101010101" pitchFamily="49" charset="-122"/>
                <a:ea typeface="黑体" panose="02010609060101010101" pitchFamily="49" charset="-122"/>
                <a:cs typeface="Times New Roman" panose="02020603050405020304" pitchFamily="18" charset="0"/>
              </a:rPr>
              <a:t>技术</a:t>
            </a:r>
            <a:r>
              <a:rPr lang="en-US" altLang="zh-CN" b="0" dirty="0">
                <a:solidFill>
                  <a:srgbClr val="C00000"/>
                </a:solidFill>
                <a:latin typeface="黑体" panose="02010609060101010101" pitchFamily="49" charset="-122"/>
                <a:ea typeface="黑体" panose="02010609060101010101" pitchFamily="49" charset="-122"/>
                <a:cs typeface="Times New Roman" panose="02020603050405020304" pitchFamily="18" charset="0"/>
              </a:rPr>
              <a:t>规范</a:t>
            </a:r>
          </a:p>
          <a:p>
            <a:pPr lvl="1">
              <a:lnSpc>
                <a:spcPct val="165000"/>
              </a:lnSpc>
            </a:pPr>
            <a:r>
              <a:rPr lang="zh-CN" altLang="en-US" dirty="0"/>
              <a:t>对学术创作内容的相关要求</a:t>
            </a:r>
          </a:p>
          <a:p>
            <a:pPr lvl="2">
              <a:lnSpc>
                <a:spcPct val="165000"/>
              </a:lnSpc>
            </a:pPr>
            <a:r>
              <a:rPr lang="en-US" altLang="zh-CN" dirty="0">
                <a:solidFill>
                  <a:schemeClr val="accent1">
                    <a:lumMod val="50000"/>
                  </a:schemeClr>
                </a:solidFill>
                <a:latin typeface="黑体" panose="02010609060101010101" pitchFamily="49" charset="-122"/>
                <a:ea typeface="黑体" panose="02010609060101010101" pitchFamily="49" charset="-122"/>
              </a:rPr>
              <a:t>选题应具有理论研究或实际应用价值。</a:t>
            </a:r>
          </a:p>
          <a:p>
            <a:pPr lvl="2">
              <a:lnSpc>
                <a:spcPct val="165000"/>
              </a:lnSpc>
            </a:pPr>
            <a:r>
              <a:rPr lang="en-US" altLang="zh-CN" dirty="0">
                <a:solidFill>
                  <a:schemeClr val="accent1">
                    <a:lumMod val="50000"/>
                  </a:schemeClr>
                </a:solidFill>
                <a:latin typeface="黑体" panose="02010609060101010101" pitchFamily="49" charset="-122"/>
                <a:ea typeface="黑体" panose="02010609060101010101" pitchFamily="49" charset="-122"/>
              </a:rPr>
              <a:t>观点要明确，资料要充分，论证要严密。</a:t>
            </a:r>
          </a:p>
          <a:p>
            <a:pPr lvl="2">
              <a:lnSpc>
                <a:spcPct val="165000"/>
              </a:lnSpc>
            </a:pPr>
            <a:r>
              <a:rPr lang="en-US" altLang="zh-CN" dirty="0">
                <a:solidFill>
                  <a:schemeClr val="accent1">
                    <a:lumMod val="50000"/>
                  </a:schemeClr>
                </a:solidFill>
                <a:latin typeface="黑体" panose="02010609060101010101" pitchFamily="49" charset="-122"/>
                <a:ea typeface="黑体" panose="02010609060101010101" pitchFamily="49" charset="-122"/>
              </a:rPr>
              <a:t>要能提供新的科技信息、研究观点、研究结果等，内容应有所发现、有所发明、有所创造、有所前进，而不是重复、模仿、抄袭前人的工作。</a:t>
            </a:r>
          </a:p>
          <a:p>
            <a:pPr lvl="1">
              <a:lnSpc>
                <a:spcPct val="165000"/>
              </a:lnSpc>
            </a:pPr>
            <a:r>
              <a:rPr lang="en-US" altLang="zh-CN" dirty="0"/>
              <a:t>对学术创作形式的相关要求</a:t>
            </a:r>
          </a:p>
          <a:p>
            <a:pPr lvl="2">
              <a:lnSpc>
                <a:spcPct val="165000"/>
              </a:lnSpc>
            </a:pPr>
            <a:r>
              <a:rPr lang="zh-CN" altLang="en-US" dirty="0">
                <a:solidFill>
                  <a:schemeClr val="accent1">
                    <a:lumMod val="50000"/>
                  </a:schemeClr>
                </a:solidFill>
                <a:latin typeface="黑体" panose="02010609060101010101" pitchFamily="49" charset="-122"/>
                <a:ea typeface="黑体" panose="02010609060101010101" pitchFamily="49" charset="-122"/>
              </a:rPr>
              <a:t>学术成果的格式应符合要求。</a:t>
            </a:r>
            <a:endParaRPr lang="en-US" altLang="zh-CN" dirty="0">
              <a:solidFill>
                <a:schemeClr val="accent1">
                  <a:lumMod val="50000"/>
                </a:schemeClr>
              </a:solidFill>
              <a:latin typeface="黑体" panose="02010609060101010101" pitchFamily="49" charset="-122"/>
              <a:ea typeface="黑体" panose="02010609060101010101" pitchFamily="49" charset="-122"/>
            </a:endParaRPr>
          </a:p>
          <a:p>
            <a:pPr lvl="2">
              <a:lnSpc>
                <a:spcPct val="165000"/>
              </a:lnSpc>
            </a:pPr>
            <a:r>
              <a:rPr lang="en-US" altLang="zh-CN" dirty="0">
                <a:solidFill>
                  <a:schemeClr val="accent1">
                    <a:lumMod val="50000"/>
                  </a:schemeClr>
                </a:solidFill>
                <a:latin typeface="黑体" panose="02010609060101010101" pitchFamily="49" charset="-122"/>
                <a:ea typeface="黑体" panose="02010609060101010101" pitchFamily="49" charset="-122"/>
              </a:rPr>
              <a:t>参考文献的著录格式应符合要求。</a:t>
            </a:r>
          </a:p>
          <a:p>
            <a:pPr lvl="2">
              <a:lnSpc>
                <a:spcPct val="165000"/>
              </a:lnSpc>
            </a:pPr>
            <a:r>
              <a:rPr lang="en-US" altLang="zh-CN" dirty="0">
                <a:solidFill>
                  <a:schemeClr val="accent1">
                    <a:lumMod val="50000"/>
                  </a:schemeClr>
                </a:solidFill>
                <a:latin typeface="黑体" panose="02010609060101010101" pitchFamily="49" charset="-122"/>
                <a:ea typeface="黑体" panose="02010609060101010101" pitchFamily="49" charset="-122"/>
              </a:rPr>
              <a:t>语言文字应遵守相应的规范要求。</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en-US" altLang="zh-CN" dirty="0"/>
              <a:t> </a:t>
            </a:r>
            <a:r>
              <a:rPr lang="zh-CN" altLang="en-US" dirty="0"/>
              <a:t>课程简介</a:t>
            </a:r>
          </a:p>
        </p:txBody>
      </p:sp>
      <p:sp>
        <p:nvSpPr>
          <p:cNvPr id="5" name="灯片编号占位符 4"/>
          <p:cNvSpPr>
            <a:spLocks noGrp="1"/>
          </p:cNvSpPr>
          <p:nvPr>
            <p:ph type="sldNum" sz="quarter" idx="12"/>
          </p:nvPr>
        </p:nvSpPr>
        <p:spPr/>
        <p:txBody>
          <a:bodyPr/>
          <a:lstStyle/>
          <a:p>
            <a:pPr algn="r"/>
            <a:fld id="{CBD803B2-A378-42BD-B5EC-F7748F169FE0}" type="slidenum">
              <a:rPr lang="en-US" altLang="zh-CN" smtClean="0"/>
              <a:t>3</a:t>
            </a:fld>
            <a:endParaRPr lang="zh-CN" altLang="en-US" dirty="0"/>
          </a:p>
        </p:txBody>
      </p:sp>
      <p:sp>
        <p:nvSpPr>
          <p:cNvPr id="12" name="内容占位符 11"/>
          <p:cNvSpPr>
            <a:spLocks noGrp="1"/>
          </p:cNvSpPr>
          <p:nvPr>
            <p:ph idx="1"/>
          </p:nvPr>
        </p:nvSpPr>
        <p:spPr>
          <a:xfrm>
            <a:off x="479376" y="908720"/>
            <a:ext cx="10873208" cy="5472608"/>
          </a:xfrm>
        </p:spPr>
        <p:txBody>
          <a:bodyPr>
            <a:normAutofit/>
          </a:bodyPr>
          <a:lstStyle/>
          <a:p>
            <a:pPr>
              <a:spcBef>
                <a:spcPts val="0"/>
              </a:spcBef>
              <a:spcAft>
                <a:spcPts val="0"/>
              </a:spcAft>
            </a:pPr>
            <a:r>
              <a:rPr lang="zh-CN" altLang="en-US" b="0" dirty="0">
                <a:latin typeface="Times New Roman" panose="02020603050405020304" pitchFamily="18" charset="0"/>
                <a:ea typeface="+mj-ea"/>
                <a:cs typeface="Times New Roman" panose="02020603050405020304" pitchFamily="18" charset="0"/>
              </a:rPr>
              <a:t>课程要求</a:t>
            </a:r>
          </a:p>
          <a:p>
            <a:pPr lvl="1">
              <a:spcBef>
                <a:spcPts val="0"/>
              </a:spcBef>
              <a:spcAft>
                <a:spcPts val="0"/>
              </a:spcAft>
            </a:pPr>
            <a:r>
              <a:rPr lang="zh-CN" altLang="en-US" dirty="0"/>
              <a:t>考查课，共</a:t>
            </a:r>
            <a:r>
              <a:rPr lang="en-US" altLang="zh-CN" dirty="0"/>
              <a:t>9</a:t>
            </a:r>
            <a:r>
              <a:rPr lang="zh-CN" altLang="en-US" dirty="0"/>
              <a:t>次课</a:t>
            </a:r>
            <a:r>
              <a:rPr lang="en-US" altLang="zh-CN" dirty="0"/>
              <a:t>18</a:t>
            </a:r>
            <a:r>
              <a:rPr lang="zh-CN" altLang="en-US" dirty="0"/>
              <a:t>学时，</a:t>
            </a:r>
            <a:r>
              <a:rPr lang="en-US" altLang="zh-CN" dirty="0"/>
              <a:t>1</a:t>
            </a:r>
            <a:r>
              <a:rPr lang="zh-CN" altLang="en-US" dirty="0"/>
              <a:t>学分，平时成绩</a:t>
            </a:r>
            <a:r>
              <a:rPr lang="en-US" altLang="zh-CN" dirty="0"/>
              <a:t>50%</a:t>
            </a:r>
            <a:r>
              <a:rPr lang="zh-CN" altLang="en-US" dirty="0"/>
              <a:t>，期末考试</a:t>
            </a:r>
            <a:r>
              <a:rPr lang="en-US" altLang="zh-CN" dirty="0"/>
              <a:t>50%</a:t>
            </a:r>
          </a:p>
        </p:txBody>
      </p:sp>
      <p:graphicFrame>
        <p:nvGraphicFramePr>
          <p:cNvPr id="13" name="表格 12"/>
          <p:cNvGraphicFramePr>
            <a:graphicFrameLocks noGrp="1"/>
          </p:cNvGraphicFramePr>
          <p:nvPr>
            <p:custDataLst>
              <p:tags r:id="rId1"/>
            </p:custDataLst>
            <p:extLst>
              <p:ext uri="{D42A27DB-BD31-4B8C-83A1-F6EECF244321}">
                <p14:modId xmlns:p14="http://schemas.microsoft.com/office/powerpoint/2010/main" val="850436000"/>
              </p:ext>
            </p:extLst>
          </p:nvPr>
        </p:nvGraphicFramePr>
        <p:xfrm>
          <a:off x="1415480" y="2297718"/>
          <a:ext cx="9361040" cy="3646170"/>
        </p:xfrm>
        <a:graphic>
          <a:graphicData uri="http://schemas.openxmlformats.org/drawingml/2006/table">
            <a:tbl>
              <a:tblPr firstRow="1" firstCol="1" bandRow="1">
                <a:tableStyleId>{5C22544A-7EE6-4342-B048-85BDC9FD1C3A}</a:tableStyleId>
              </a:tblPr>
              <a:tblGrid>
                <a:gridCol w="2092499">
                  <a:extLst>
                    <a:ext uri="{9D8B030D-6E8A-4147-A177-3AD203B41FA5}">
                      <a16:colId xmlns:a16="http://schemas.microsoft.com/office/drawing/2014/main" val="20000"/>
                    </a:ext>
                  </a:extLst>
                </a:gridCol>
                <a:gridCol w="7268541">
                  <a:extLst>
                    <a:ext uri="{9D8B030D-6E8A-4147-A177-3AD203B41FA5}">
                      <a16:colId xmlns:a16="http://schemas.microsoft.com/office/drawing/2014/main" val="20001"/>
                    </a:ext>
                  </a:extLst>
                </a:gridCol>
              </a:tblGrid>
              <a:tr h="752475">
                <a:tc>
                  <a:txBody>
                    <a:bodyPr/>
                    <a:lstStyle/>
                    <a:p>
                      <a:pPr algn="ctr">
                        <a:lnSpc>
                          <a:spcPts val="1600"/>
                        </a:lnSpc>
                        <a:spcAft>
                          <a:spcPts val="0"/>
                        </a:spcAft>
                      </a:pPr>
                      <a:r>
                        <a:rPr lang="zh-CN" sz="2400" kern="100" dirty="0">
                          <a:effectLst/>
                          <a:latin typeface="黑体" panose="02010609060101010101" pitchFamily="49" charset="-122"/>
                          <a:ea typeface="黑体" panose="02010609060101010101" pitchFamily="49" charset="-122"/>
                          <a:cs typeface="Times New Roman" panose="02020603050405020304" pitchFamily="18" charset="0"/>
                        </a:rPr>
                        <a:t>考核项目</a:t>
                      </a:r>
                    </a:p>
                  </a:txBody>
                  <a:tcPr marL="36196" marR="36196" marT="0" marB="0" anchor="ctr"/>
                </a:tc>
                <a:tc>
                  <a:txBody>
                    <a:bodyPr/>
                    <a:lstStyle/>
                    <a:p>
                      <a:pPr algn="ctr">
                        <a:lnSpc>
                          <a:spcPts val="1600"/>
                        </a:lnSpc>
                        <a:spcAft>
                          <a:spcPts val="0"/>
                        </a:spcAft>
                      </a:pPr>
                      <a:r>
                        <a:rPr lang="zh-CN" sz="2400" kern="100" dirty="0">
                          <a:effectLst/>
                          <a:latin typeface="黑体" panose="02010609060101010101" pitchFamily="49" charset="-122"/>
                          <a:ea typeface="黑体" panose="02010609060101010101" pitchFamily="49" charset="-122"/>
                          <a:cs typeface="Times New Roman" panose="02020603050405020304" pitchFamily="18" charset="0"/>
                        </a:rPr>
                        <a:t>评价依据与方法</a:t>
                      </a:r>
                    </a:p>
                  </a:txBody>
                  <a:tcPr marL="68582" marR="68582" marT="0" marB="0" anchor="ctr"/>
                </a:tc>
                <a:extLst>
                  <a:ext uri="{0D108BD9-81ED-4DB2-BD59-A6C34878D82A}">
                    <a16:rowId xmlns:a16="http://schemas.microsoft.com/office/drawing/2014/main" val="10000"/>
                  </a:ext>
                </a:extLst>
              </a:tr>
              <a:tr h="1153795">
                <a:tc>
                  <a:txBody>
                    <a:bodyPr/>
                    <a:lstStyle/>
                    <a:p>
                      <a:pPr algn="ctr">
                        <a:lnSpc>
                          <a:spcPts val="1600"/>
                        </a:lnSpc>
                        <a:spcAft>
                          <a:spcPts val="0"/>
                        </a:spcAft>
                      </a:pPr>
                      <a:r>
                        <a:rPr lang="zh-CN" sz="2000" kern="100" dirty="0">
                          <a:effectLst/>
                          <a:latin typeface="黑体" panose="02010609060101010101" pitchFamily="49" charset="-122"/>
                          <a:ea typeface="黑体" panose="02010609060101010101" pitchFamily="49" charset="-122"/>
                          <a:cs typeface="Times New Roman" panose="02020603050405020304" pitchFamily="18" charset="0"/>
                        </a:rPr>
                        <a:t>平时讨论</a:t>
                      </a:r>
                    </a:p>
                  </a:txBody>
                  <a:tcPr marL="36196" marR="36196" marT="0" marB="0" anchor="ctr"/>
                </a:tc>
                <a:tc>
                  <a:txBody>
                    <a:bodyPr/>
                    <a:lstStyle/>
                    <a:p>
                      <a:pPr algn="l">
                        <a:lnSpc>
                          <a:spcPct val="100000"/>
                        </a:lnSpc>
                        <a:spcAft>
                          <a:spcPts val="0"/>
                        </a:spcAft>
                      </a:pPr>
                      <a:r>
                        <a:rPr lang="zh-CN" sz="2000" kern="100" dirty="0">
                          <a:effectLst/>
                          <a:latin typeface="黑体" panose="02010609060101010101" pitchFamily="49" charset="-122"/>
                          <a:ea typeface="黑体" panose="02010609060101010101" pitchFamily="49" charset="-122"/>
                          <a:cs typeface="黑体" panose="02010609060101010101" pitchFamily="49" charset="-122"/>
                        </a:rPr>
                        <a:t>课堂表现：课堂讨论情况。</a:t>
                      </a:r>
                    </a:p>
                  </a:txBody>
                  <a:tcPr marL="68582" marR="68582" marT="0" marB="0" anchor="ctr"/>
                </a:tc>
                <a:extLst>
                  <a:ext uri="{0D108BD9-81ED-4DB2-BD59-A6C34878D82A}">
                    <a16:rowId xmlns:a16="http://schemas.microsoft.com/office/drawing/2014/main" val="10001"/>
                  </a:ext>
                </a:extLst>
              </a:tr>
              <a:tr h="856615">
                <a:tc>
                  <a:txBody>
                    <a:bodyPr/>
                    <a:lstStyle/>
                    <a:p>
                      <a:pPr algn="ctr">
                        <a:lnSpc>
                          <a:spcPts val="1600"/>
                        </a:lnSpc>
                        <a:spcAft>
                          <a:spcPts val="0"/>
                        </a:spcAft>
                        <a:buNone/>
                      </a:pPr>
                      <a:r>
                        <a:rPr lang="zh-CN" altLang="en-US" sz="2000" kern="100" dirty="0">
                          <a:effectLst/>
                          <a:latin typeface="黑体" panose="02010609060101010101" pitchFamily="49" charset="-122"/>
                          <a:ea typeface="黑体" panose="02010609060101010101" pitchFamily="49" charset="-122"/>
                          <a:cs typeface="Times New Roman" panose="02020603050405020304" pitchFamily="18" charset="0"/>
                        </a:rPr>
                        <a:t>平时作业</a:t>
                      </a:r>
                    </a:p>
                  </a:txBody>
                  <a:tcPr marL="36196" marR="36196" marT="0" marB="0" anchor="ctr"/>
                </a:tc>
                <a:tc>
                  <a:txBody>
                    <a:bodyPr/>
                    <a:lstStyle/>
                    <a:p>
                      <a:pPr algn="l">
                        <a:lnSpc>
                          <a:spcPts val="1600"/>
                        </a:lnSpc>
                        <a:spcAft>
                          <a:spcPts val="0"/>
                        </a:spcAft>
                        <a:buNone/>
                      </a:pPr>
                      <a:r>
                        <a:rPr lang="zh-CN" sz="2000" kern="100" dirty="0">
                          <a:effectLst/>
                          <a:latin typeface="黑体" panose="02010609060101010101" pitchFamily="49" charset="-122"/>
                          <a:ea typeface="黑体" panose="02010609060101010101" pitchFamily="49" charset="-122"/>
                          <a:cs typeface="黑体" panose="02010609060101010101" pitchFamily="49" charset="-122"/>
                          <a:sym typeface="+mn-ea"/>
                        </a:rPr>
                        <a:t>作业完成质量、汇报情况、作业内容是否具有系统性和规范性</a:t>
                      </a:r>
                      <a:endParaRPr lang="zh-CN" altLang="en-US" sz="2000" kern="100" dirty="0">
                        <a:effectLst/>
                        <a:latin typeface="黑体" panose="02010609060101010101" pitchFamily="49" charset="-122"/>
                        <a:ea typeface="黑体" panose="02010609060101010101" pitchFamily="49" charset="-122"/>
                        <a:cs typeface="黑体" panose="02010609060101010101" pitchFamily="49" charset="-122"/>
                      </a:endParaRPr>
                    </a:p>
                  </a:txBody>
                  <a:tcPr marL="68582" marR="68582" marT="0" marB="0" anchor="ctr"/>
                </a:tc>
                <a:extLst>
                  <a:ext uri="{0D108BD9-81ED-4DB2-BD59-A6C34878D82A}">
                    <a16:rowId xmlns:a16="http://schemas.microsoft.com/office/drawing/2014/main" val="10002"/>
                  </a:ext>
                </a:extLst>
              </a:tr>
              <a:tr h="883285">
                <a:tc>
                  <a:txBody>
                    <a:bodyPr/>
                    <a:lstStyle/>
                    <a:p>
                      <a:pPr algn="ctr">
                        <a:lnSpc>
                          <a:spcPts val="1600"/>
                        </a:lnSpc>
                        <a:spcAft>
                          <a:spcPts val="0"/>
                        </a:spcAft>
                      </a:pPr>
                      <a:r>
                        <a:rPr lang="zh-CN" sz="2000" kern="100">
                          <a:effectLst/>
                          <a:latin typeface="黑体" panose="02010609060101010101" pitchFamily="49" charset="-122"/>
                          <a:ea typeface="黑体" panose="02010609060101010101" pitchFamily="49" charset="-122"/>
                          <a:cs typeface="Times New Roman" panose="02020603050405020304" pitchFamily="18" charset="0"/>
                        </a:rPr>
                        <a:t>期末考试</a:t>
                      </a:r>
                    </a:p>
                  </a:txBody>
                  <a:tcPr marL="36196" marR="36196" marT="0" marB="0" anchor="ctr"/>
                </a:tc>
                <a:tc>
                  <a:txBody>
                    <a:bodyPr/>
                    <a:lstStyle/>
                    <a:p>
                      <a:pPr algn="l">
                        <a:lnSpc>
                          <a:spcPts val="1600"/>
                        </a:lnSpc>
                        <a:spcAft>
                          <a:spcPts val="0"/>
                        </a:spcAft>
                      </a:pPr>
                      <a:r>
                        <a:rPr lang="zh-CN" altLang="en-US" sz="2000" kern="100" dirty="0">
                          <a:effectLst/>
                          <a:latin typeface="黑体" panose="02010609060101010101" pitchFamily="49" charset="-122"/>
                          <a:ea typeface="黑体" panose="02010609060101010101" pitchFamily="49" charset="-122"/>
                          <a:cs typeface="Times New Roman" panose="02020603050405020304" pitchFamily="18" charset="0"/>
                        </a:rPr>
                        <a:t>最后一节课随堂</a:t>
                      </a:r>
                      <a:r>
                        <a:rPr lang="zh-CN" sz="2000" kern="100" dirty="0">
                          <a:effectLst/>
                          <a:latin typeface="黑体" panose="02010609060101010101" pitchFamily="49" charset="-122"/>
                          <a:ea typeface="黑体" panose="02010609060101010101" pitchFamily="49" charset="-122"/>
                          <a:cs typeface="Times New Roman" panose="02020603050405020304" pitchFamily="18" charset="0"/>
                        </a:rPr>
                        <a:t>考试</a:t>
                      </a:r>
                      <a:r>
                        <a:rPr lang="en-US" altLang="zh-CN" sz="2000" kern="100" dirty="0">
                          <a:effectLst/>
                          <a:latin typeface="黑体" panose="02010609060101010101" pitchFamily="49" charset="-122"/>
                          <a:ea typeface="黑体" panose="02010609060101010101" pitchFamily="49" charset="-122"/>
                          <a:cs typeface="Times New Roman" panose="02020603050405020304" pitchFamily="18" charset="0"/>
                        </a:rPr>
                        <a:t>(</a:t>
                      </a:r>
                      <a:r>
                        <a:rPr lang="zh-CN" altLang="en-US" sz="2000" kern="100" dirty="0">
                          <a:effectLst/>
                          <a:latin typeface="黑体" panose="02010609060101010101" pitchFamily="49" charset="-122"/>
                          <a:ea typeface="黑体" panose="02010609060101010101" pitchFamily="49" charset="-122"/>
                          <a:cs typeface="Times New Roman" panose="02020603050405020304" pitchFamily="18" charset="0"/>
                        </a:rPr>
                        <a:t>闭卷</a:t>
                      </a:r>
                      <a:r>
                        <a:rPr lang="en-US" altLang="zh-CN" sz="2000" kern="100" dirty="0">
                          <a:effectLst/>
                          <a:latin typeface="黑体" panose="02010609060101010101" pitchFamily="49" charset="-122"/>
                          <a:ea typeface="黑体" panose="02010609060101010101" pitchFamily="49" charset="-122"/>
                          <a:cs typeface="Times New Roman" panose="02020603050405020304" pitchFamily="18" charset="0"/>
                        </a:rPr>
                        <a:t>)</a:t>
                      </a:r>
                      <a:endParaRPr lang="zh-CN" sz="2000" kern="100" dirty="0">
                        <a:effectLst/>
                        <a:latin typeface="黑体" panose="02010609060101010101" pitchFamily="49" charset="-122"/>
                        <a:ea typeface="黑体" panose="02010609060101010101" pitchFamily="49" charset="-122"/>
                        <a:cs typeface="Times New Roman" panose="02020603050405020304" pitchFamily="18" charset="0"/>
                      </a:endParaRPr>
                    </a:p>
                  </a:txBody>
                  <a:tcPr marL="68582" marR="68582" marT="0" marB="0" anchor="ctr"/>
                </a:tc>
                <a:extLst>
                  <a:ext uri="{0D108BD9-81ED-4DB2-BD59-A6C34878D82A}">
                    <a16:rowId xmlns:a16="http://schemas.microsoft.com/office/drawing/2014/main" val="10003"/>
                  </a:ext>
                </a:extLst>
              </a:tr>
            </a:tbl>
          </a:graphicData>
        </a:graphic>
      </p:graphicFrame>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en-US" altLang="zh-CN" dirty="0">
                <a:sym typeface="+mn-ea"/>
              </a:rPr>
              <a:t> </a:t>
            </a:r>
            <a:r>
              <a:rPr lang="zh-CN" altLang="en-US" dirty="0">
                <a:sym typeface="+mn-ea"/>
              </a:rPr>
              <a:t>学术规范——学术技术规范</a:t>
            </a:r>
            <a:endParaRPr lang="zh-CN" altLang="en-US" dirty="0"/>
          </a:p>
        </p:txBody>
      </p:sp>
      <p:sp>
        <p:nvSpPr>
          <p:cNvPr id="5" name="灯片编号占位符 4"/>
          <p:cNvSpPr>
            <a:spLocks noGrp="1"/>
          </p:cNvSpPr>
          <p:nvPr>
            <p:ph type="sldNum" sz="quarter" idx="12"/>
          </p:nvPr>
        </p:nvSpPr>
        <p:spPr/>
        <p:txBody>
          <a:bodyPr/>
          <a:lstStyle/>
          <a:p>
            <a:pPr algn="r"/>
            <a:fld id="{CBD803B2-A378-42BD-B5EC-F7748F169FE0}" type="slidenum">
              <a:rPr lang="en-US" altLang="zh-CN" smtClean="0"/>
              <a:t>30</a:t>
            </a:fld>
            <a:endParaRPr lang="zh-CN" altLang="en-US" dirty="0"/>
          </a:p>
        </p:txBody>
      </p:sp>
      <p:sp>
        <p:nvSpPr>
          <p:cNvPr id="3" name="内容占位符 2"/>
          <p:cNvSpPr>
            <a:spLocks noGrp="1"/>
          </p:cNvSpPr>
          <p:nvPr>
            <p:ph idx="1"/>
          </p:nvPr>
        </p:nvSpPr>
        <p:spPr>
          <a:xfrm>
            <a:off x="479425" y="908685"/>
            <a:ext cx="10873105" cy="5565775"/>
          </a:xfrm>
        </p:spPr>
        <p:txBody>
          <a:bodyPr>
            <a:normAutofit/>
          </a:bodyPr>
          <a:lstStyle/>
          <a:p>
            <a:pPr>
              <a:lnSpc>
                <a:spcPct val="165000"/>
              </a:lnSpc>
              <a:spcBef>
                <a:spcPts val="0"/>
              </a:spcBef>
              <a:spcAft>
                <a:spcPts val="0"/>
              </a:spcAft>
            </a:pPr>
            <a:r>
              <a:rPr lang="zh-CN" altLang="en-US" b="0" dirty="0">
                <a:solidFill>
                  <a:srgbClr val="C00000"/>
                </a:solidFill>
                <a:latin typeface="黑体" panose="02010609060101010101" pitchFamily="49" charset="-122"/>
                <a:ea typeface="黑体" panose="02010609060101010101" pitchFamily="49" charset="-122"/>
                <a:cs typeface="Times New Roman" panose="02020603050405020304" pitchFamily="18" charset="0"/>
              </a:rPr>
              <a:t>引用规范</a:t>
            </a:r>
            <a:endParaRPr lang="en-US" altLang="zh-CN" b="0" dirty="0">
              <a:solidFill>
                <a:srgbClr val="C00000"/>
              </a:solidFill>
              <a:latin typeface="黑体" panose="02010609060101010101" pitchFamily="49" charset="-122"/>
              <a:ea typeface="黑体" panose="02010609060101010101" pitchFamily="49" charset="-122"/>
              <a:cs typeface="Times New Roman" panose="02020603050405020304" pitchFamily="18" charset="0"/>
            </a:endParaRPr>
          </a:p>
          <a:p>
            <a:pPr lvl="1">
              <a:lnSpc>
                <a:spcPct val="165000"/>
              </a:lnSpc>
            </a:pPr>
            <a:endParaRPr lang="en-US" altLang="zh-CN" dirty="0">
              <a:solidFill>
                <a:schemeClr val="accent1">
                  <a:lumMod val="50000"/>
                </a:schemeClr>
              </a:solidFill>
              <a:latin typeface="黑体" panose="02010609060101010101" pitchFamily="49" charset="-122"/>
              <a:ea typeface="黑体" panose="02010609060101010101" pitchFamily="49" charset="-122"/>
            </a:endParaRPr>
          </a:p>
        </p:txBody>
      </p:sp>
      <p:sp>
        <p:nvSpPr>
          <p:cNvPr id="4" name="文本框 3"/>
          <p:cNvSpPr txBox="1"/>
          <p:nvPr/>
        </p:nvSpPr>
        <p:spPr>
          <a:xfrm>
            <a:off x="695325" y="1844675"/>
            <a:ext cx="6367780" cy="3965575"/>
          </a:xfrm>
          <a:prstGeom prst="rect">
            <a:avLst/>
          </a:prstGeom>
          <a:noFill/>
        </p:spPr>
        <p:txBody>
          <a:bodyPr wrap="none" rtlCol="0">
            <a:spAutoFit/>
          </a:bodyPr>
          <a:lstStyle/>
          <a:p>
            <a:pPr marL="342900" indent="-342900">
              <a:lnSpc>
                <a:spcPct val="210000"/>
              </a:lnSpc>
              <a:buFont typeface="Wingdings" panose="05000000000000000000" charset="0"/>
              <a:buChar char=""/>
            </a:pPr>
            <a:r>
              <a:rPr lang="zh-CN" altLang="en-US" sz="2000">
                <a:solidFill>
                  <a:schemeClr val="accent1">
                    <a:lumMod val="50000"/>
                  </a:schemeClr>
                </a:solidFill>
                <a:latin typeface="黑体" panose="02010609060101010101" pitchFamily="49" charset="-122"/>
                <a:ea typeface="黑体" panose="02010609060101010101" pitchFamily="49" charset="-122"/>
                <a:cs typeface="Times New Roman" panose="02020603050405020304" pitchFamily="18" charset="0"/>
              </a:rPr>
              <a:t>引用应尊重原意，不可断章取义</a:t>
            </a:r>
          </a:p>
          <a:p>
            <a:pPr marL="342900" indent="-342900">
              <a:lnSpc>
                <a:spcPct val="210000"/>
              </a:lnSpc>
              <a:buFont typeface="Wingdings" panose="05000000000000000000" charset="0"/>
              <a:buChar char=""/>
            </a:pPr>
            <a:r>
              <a:rPr lang="zh-CN" altLang="en-US" sz="2000">
                <a:solidFill>
                  <a:schemeClr val="accent1">
                    <a:lumMod val="50000"/>
                  </a:schemeClr>
                </a:solidFill>
                <a:latin typeface="黑体" panose="02010609060101010101" pitchFamily="49" charset="-122"/>
                <a:ea typeface="黑体" panose="02010609060101010101" pitchFamily="49" charset="-122"/>
                <a:cs typeface="Times New Roman" panose="02020603050405020304" pitchFamily="18" charset="0"/>
              </a:rPr>
              <a:t>引用应以论证自己观点的必要性为限</a:t>
            </a:r>
          </a:p>
          <a:p>
            <a:pPr marL="342900" indent="-342900">
              <a:lnSpc>
                <a:spcPct val="210000"/>
              </a:lnSpc>
              <a:buFont typeface="Wingdings" panose="05000000000000000000" charset="0"/>
              <a:buChar char=""/>
            </a:pPr>
            <a:r>
              <a:rPr lang="zh-CN" altLang="en-US" sz="2000">
                <a:solidFill>
                  <a:schemeClr val="accent1">
                    <a:lumMod val="50000"/>
                  </a:schemeClr>
                </a:solidFill>
                <a:latin typeface="黑体" panose="02010609060101010101" pitchFamily="49" charset="-122"/>
                <a:ea typeface="黑体" panose="02010609060101010101" pitchFamily="49" charset="-122"/>
                <a:cs typeface="Times New Roman" panose="02020603050405020304" pitchFamily="18" charset="0"/>
              </a:rPr>
              <a:t>引注观点应尽可能追溯到相关论说的原创者</a:t>
            </a:r>
          </a:p>
          <a:p>
            <a:pPr marL="342900" indent="-342900">
              <a:lnSpc>
                <a:spcPct val="210000"/>
              </a:lnSpc>
              <a:buFont typeface="Wingdings" panose="05000000000000000000" charset="0"/>
              <a:buChar char=""/>
            </a:pPr>
            <a:r>
              <a:rPr lang="zh-CN" altLang="en-US" sz="2000">
                <a:solidFill>
                  <a:schemeClr val="accent1">
                    <a:lumMod val="50000"/>
                  </a:schemeClr>
                </a:solidFill>
                <a:latin typeface="黑体" panose="02010609060101010101" pitchFamily="49" charset="-122"/>
                <a:ea typeface="黑体" panose="02010609060101010101" pitchFamily="49" charset="-122"/>
                <a:cs typeface="Times New Roman" panose="02020603050405020304" pitchFamily="18" charset="0"/>
              </a:rPr>
              <a:t>引用未发表作品应征得作者同意并保障作者权益</a:t>
            </a:r>
          </a:p>
          <a:p>
            <a:pPr marL="342900" indent="-342900">
              <a:lnSpc>
                <a:spcPct val="210000"/>
              </a:lnSpc>
              <a:buFont typeface="Wingdings" panose="05000000000000000000" charset="0"/>
              <a:buChar char=""/>
            </a:pPr>
            <a:r>
              <a:rPr lang="zh-CN" altLang="en-US" sz="2000">
                <a:solidFill>
                  <a:schemeClr val="accent1">
                    <a:lumMod val="50000"/>
                  </a:schemeClr>
                </a:solidFill>
                <a:latin typeface="黑体" panose="02010609060101010101" pitchFamily="49" charset="-122"/>
                <a:ea typeface="黑体" panose="02010609060101010101" pitchFamily="49" charset="-122"/>
                <a:cs typeface="Times New Roman" panose="02020603050405020304" pitchFamily="18" charset="0"/>
              </a:rPr>
              <a:t>引用应伴以明显的标识，以避免读者误会</a:t>
            </a:r>
          </a:p>
          <a:p>
            <a:pPr marL="342900" indent="-342900">
              <a:lnSpc>
                <a:spcPct val="210000"/>
              </a:lnSpc>
              <a:buFont typeface="Wingdings" panose="05000000000000000000" charset="0"/>
              <a:buChar char=""/>
            </a:pPr>
            <a:r>
              <a:rPr lang="zh-CN" altLang="en-US" sz="2000">
                <a:solidFill>
                  <a:schemeClr val="accent1">
                    <a:lumMod val="50000"/>
                  </a:schemeClr>
                </a:solidFill>
                <a:latin typeface="黑体" panose="02010609060101010101" pitchFamily="49" charset="-122"/>
                <a:ea typeface="黑体" panose="02010609060101010101" pitchFamily="49" charset="-122"/>
                <a:cs typeface="Times New Roman" panose="02020603050405020304" pitchFamily="18" charset="0"/>
              </a:rPr>
              <a:t>引用均需标明真实出处，提供与引文相关的准确信息</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en-US" altLang="zh-CN" dirty="0">
                <a:sym typeface="+mn-ea"/>
              </a:rPr>
              <a:t> </a:t>
            </a:r>
            <a:r>
              <a:rPr lang="zh-CN" altLang="en-US" dirty="0">
                <a:sym typeface="+mn-ea"/>
              </a:rPr>
              <a:t>学术规范——学术技术规范</a:t>
            </a:r>
            <a:endParaRPr lang="zh-CN" altLang="en-US" dirty="0"/>
          </a:p>
        </p:txBody>
      </p:sp>
      <p:sp>
        <p:nvSpPr>
          <p:cNvPr id="5" name="灯片编号占位符 4"/>
          <p:cNvSpPr>
            <a:spLocks noGrp="1"/>
          </p:cNvSpPr>
          <p:nvPr>
            <p:ph type="sldNum" sz="quarter" idx="12"/>
          </p:nvPr>
        </p:nvSpPr>
        <p:spPr/>
        <p:txBody>
          <a:bodyPr/>
          <a:lstStyle/>
          <a:p>
            <a:pPr algn="r"/>
            <a:fld id="{CBD803B2-A378-42BD-B5EC-F7748F169FE0}" type="slidenum">
              <a:rPr lang="en-US" altLang="zh-CN" smtClean="0"/>
              <a:t>31</a:t>
            </a:fld>
            <a:endParaRPr lang="zh-CN" altLang="en-US" dirty="0"/>
          </a:p>
        </p:txBody>
      </p:sp>
      <p:sp>
        <p:nvSpPr>
          <p:cNvPr id="3" name="内容占位符 2"/>
          <p:cNvSpPr>
            <a:spLocks noGrp="1"/>
          </p:cNvSpPr>
          <p:nvPr>
            <p:ph idx="1"/>
          </p:nvPr>
        </p:nvSpPr>
        <p:spPr>
          <a:xfrm>
            <a:off x="479425" y="908685"/>
            <a:ext cx="10873105" cy="5565775"/>
          </a:xfrm>
        </p:spPr>
        <p:txBody>
          <a:bodyPr>
            <a:normAutofit/>
          </a:bodyPr>
          <a:lstStyle/>
          <a:p>
            <a:pPr>
              <a:lnSpc>
                <a:spcPct val="165000"/>
              </a:lnSpc>
              <a:spcBef>
                <a:spcPts val="0"/>
              </a:spcBef>
              <a:spcAft>
                <a:spcPts val="0"/>
              </a:spcAft>
            </a:pPr>
            <a:r>
              <a:rPr lang="zh-CN" altLang="en-US" b="0" dirty="0">
                <a:solidFill>
                  <a:srgbClr val="C00000"/>
                </a:solidFill>
                <a:latin typeface="黑体" panose="02010609060101010101" pitchFamily="49" charset="-122"/>
                <a:ea typeface="黑体" panose="02010609060101010101" pitchFamily="49" charset="-122"/>
                <a:cs typeface="Times New Roman" panose="02020603050405020304" pitchFamily="18" charset="0"/>
              </a:rPr>
              <a:t>引用规范</a:t>
            </a:r>
            <a:endParaRPr lang="en-US" altLang="zh-CN" b="0" dirty="0">
              <a:solidFill>
                <a:srgbClr val="C00000"/>
              </a:solidFill>
              <a:latin typeface="黑体" panose="02010609060101010101" pitchFamily="49" charset="-122"/>
              <a:ea typeface="黑体" panose="02010609060101010101" pitchFamily="49" charset="-122"/>
              <a:cs typeface="Times New Roman" panose="02020603050405020304" pitchFamily="18" charset="0"/>
            </a:endParaRPr>
          </a:p>
          <a:p>
            <a:pPr lvl="1">
              <a:lnSpc>
                <a:spcPct val="165000"/>
              </a:lnSpc>
            </a:pPr>
            <a:endParaRPr lang="en-US" altLang="zh-CN" dirty="0">
              <a:solidFill>
                <a:schemeClr val="accent1">
                  <a:lumMod val="50000"/>
                </a:schemeClr>
              </a:solidFill>
              <a:latin typeface="黑体" panose="02010609060101010101" pitchFamily="49" charset="-122"/>
              <a:ea typeface="黑体" panose="02010609060101010101" pitchFamily="49" charset="-122"/>
            </a:endParaRPr>
          </a:p>
        </p:txBody>
      </p:sp>
      <p:pic>
        <p:nvPicPr>
          <p:cNvPr id="6" name="图片 5"/>
          <p:cNvPicPr>
            <a:picLocks noChangeAspect="1"/>
          </p:cNvPicPr>
          <p:nvPr/>
        </p:nvPicPr>
        <p:blipFill>
          <a:blip r:embed="rId3"/>
          <a:srcRect l="2461" r="-2461" b="16202"/>
          <a:stretch>
            <a:fillRect/>
          </a:stretch>
        </p:blipFill>
        <p:spPr>
          <a:xfrm>
            <a:off x="1775460" y="2061210"/>
            <a:ext cx="8772525" cy="3014980"/>
          </a:xfrm>
          <a:prstGeom prst="rect">
            <a:avLst/>
          </a:prstGeom>
        </p:spPr>
      </p:pic>
      <p:sp>
        <p:nvSpPr>
          <p:cNvPr id="7" name="文本框 6"/>
          <p:cNvSpPr txBox="1"/>
          <p:nvPr/>
        </p:nvSpPr>
        <p:spPr>
          <a:xfrm>
            <a:off x="2423795" y="5076190"/>
            <a:ext cx="1097280" cy="460375"/>
          </a:xfrm>
          <a:prstGeom prst="rect">
            <a:avLst/>
          </a:prstGeom>
          <a:noFill/>
        </p:spPr>
        <p:txBody>
          <a:bodyPr wrap="none" rtlCol="0">
            <a:spAutoFit/>
          </a:bodyPr>
          <a:lstStyle/>
          <a:p>
            <a:r>
              <a:rPr lang="zh-CN" altLang="en-US" sz="2400">
                <a:solidFill>
                  <a:srgbClr val="C00000"/>
                </a:solidFill>
                <a:latin typeface="黑体" panose="02010609060101010101" pitchFamily="49" charset="-122"/>
                <a:ea typeface="黑体" panose="02010609060101010101" pitchFamily="49" charset="-122"/>
                <a:cs typeface="Times New Roman" panose="02020603050405020304" pitchFamily="18" charset="0"/>
              </a:rPr>
              <a:t>假引用</a:t>
            </a:r>
          </a:p>
        </p:txBody>
      </p:sp>
      <p:sp>
        <p:nvSpPr>
          <p:cNvPr id="8" name="文本框 7"/>
          <p:cNvSpPr txBox="1"/>
          <p:nvPr/>
        </p:nvSpPr>
        <p:spPr>
          <a:xfrm>
            <a:off x="5367020" y="5085080"/>
            <a:ext cx="1097280" cy="460375"/>
          </a:xfrm>
          <a:prstGeom prst="rect">
            <a:avLst/>
          </a:prstGeom>
          <a:noFill/>
        </p:spPr>
        <p:txBody>
          <a:bodyPr wrap="none" rtlCol="0">
            <a:spAutoFit/>
          </a:bodyPr>
          <a:lstStyle/>
          <a:p>
            <a:r>
              <a:rPr lang="zh-CN" altLang="en-US" sz="2400">
                <a:solidFill>
                  <a:srgbClr val="C00000"/>
                </a:solidFill>
                <a:latin typeface="黑体" panose="02010609060101010101" pitchFamily="49" charset="-122"/>
                <a:ea typeface="黑体" panose="02010609060101010101" pitchFamily="49" charset="-122"/>
                <a:cs typeface="Times New Roman" panose="02020603050405020304" pitchFamily="18" charset="0"/>
              </a:rPr>
              <a:t>不引用</a:t>
            </a:r>
          </a:p>
        </p:txBody>
      </p:sp>
      <p:sp>
        <p:nvSpPr>
          <p:cNvPr id="9" name="文本框 8"/>
          <p:cNvSpPr txBox="1"/>
          <p:nvPr/>
        </p:nvSpPr>
        <p:spPr>
          <a:xfrm>
            <a:off x="8239125" y="5085080"/>
            <a:ext cx="1097280" cy="460375"/>
          </a:xfrm>
          <a:prstGeom prst="rect">
            <a:avLst/>
          </a:prstGeom>
          <a:noFill/>
        </p:spPr>
        <p:txBody>
          <a:bodyPr wrap="none" rtlCol="0">
            <a:spAutoFit/>
          </a:bodyPr>
          <a:lstStyle/>
          <a:p>
            <a:r>
              <a:rPr lang="zh-CN" altLang="en-US" sz="2400">
                <a:solidFill>
                  <a:srgbClr val="C00000"/>
                </a:solidFill>
                <a:latin typeface="黑体" panose="02010609060101010101" pitchFamily="49" charset="-122"/>
                <a:ea typeface="黑体" panose="02010609060101010101" pitchFamily="49" charset="-122"/>
                <a:cs typeface="Times New Roman" panose="02020603050405020304" pitchFamily="18" charset="0"/>
              </a:rPr>
              <a:t>伪引用</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en-US" altLang="zh-CN" dirty="0">
                <a:sym typeface="+mn-ea"/>
              </a:rPr>
              <a:t> </a:t>
            </a:r>
            <a:r>
              <a:rPr lang="zh-CN" altLang="en-US" dirty="0">
                <a:sym typeface="+mn-ea"/>
              </a:rPr>
              <a:t>学术规范——学术技术规范</a:t>
            </a:r>
            <a:endParaRPr lang="zh-CN" altLang="en-US" dirty="0"/>
          </a:p>
        </p:txBody>
      </p:sp>
      <p:sp>
        <p:nvSpPr>
          <p:cNvPr id="5" name="灯片编号占位符 4"/>
          <p:cNvSpPr>
            <a:spLocks noGrp="1"/>
          </p:cNvSpPr>
          <p:nvPr>
            <p:ph type="sldNum" sz="quarter" idx="12"/>
          </p:nvPr>
        </p:nvSpPr>
        <p:spPr/>
        <p:txBody>
          <a:bodyPr/>
          <a:lstStyle/>
          <a:p>
            <a:pPr algn="r"/>
            <a:fld id="{CBD803B2-A378-42BD-B5EC-F7748F169FE0}" type="slidenum">
              <a:rPr lang="en-US" altLang="zh-CN" smtClean="0"/>
              <a:t>32</a:t>
            </a:fld>
            <a:endParaRPr lang="zh-CN" altLang="en-US" dirty="0"/>
          </a:p>
        </p:txBody>
      </p:sp>
      <p:sp>
        <p:nvSpPr>
          <p:cNvPr id="3" name="内容占位符 2"/>
          <p:cNvSpPr>
            <a:spLocks noGrp="1"/>
          </p:cNvSpPr>
          <p:nvPr>
            <p:ph idx="1"/>
          </p:nvPr>
        </p:nvSpPr>
        <p:spPr>
          <a:xfrm>
            <a:off x="479425" y="908685"/>
            <a:ext cx="10873105" cy="5565775"/>
          </a:xfrm>
        </p:spPr>
        <p:txBody>
          <a:bodyPr>
            <a:normAutofit/>
          </a:bodyPr>
          <a:lstStyle/>
          <a:p>
            <a:pPr>
              <a:lnSpc>
                <a:spcPct val="165000"/>
              </a:lnSpc>
              <a:spcBef>
                <a:spcPts val="0"/>
              </a:spcBef>
              <a:spcAft>
                <a:spcPts val="0"/>
              </a:spcAft>
            </a:pPr>
            <a:r>
              <a:rPr lang="zh-CN" altLang="en-US" b="0" dirty="0">
                <a:solidFill>
                  <a:srgbClr val="C00000"/>
                </a:solidFill>
                <a:latin typeface="黑体" panose="02010609060101010101" pitchFamily="49" charset="-122"/>
                <a:ea typeface="黑体" panose="02010609060101010101" pitchFamily="49" charset="-122"/>
                <a:cs typeface="Times New Roman" panose="02020603050405020304" pitchFamily="18" charset="0"/>
              </a:rPr>
              <a:t>引用规范</a:t>
            </a:r>
            <a:endParaRPr lang="en-US" altLang="zh-CN" b="0" dirty="0">
              <a:solidFill>
                <a:srgbClr val="C00000"/>
              </a:solidFill>
              <a:latin typeface="黑体" panose="02010609060101010101" pitchFamily="49" charset="-122"/>
              <a:ea typeface="黑体" panose="02010609060101010101" pitchFamily="49" charset="-122"/>
              <a:cs typeface="Times New Roman" panose="02020603050405020304" pitchFamily="18" charset="0"/>
            </a:endParaRPr>
          </a:p>
          <a:p>
            <a:pPr lvl="1">
              <a:lnSpc>
                <a:spcPct val="165000"/>
              </a:lnSpc>
            </a:pPr>
            <a:endParaRPr lang="en-US" altLang="zh-CN" dirty="0">
              <a:solidFill>
                <a:schemeClr val="accent1">
                  <a:lumMod val="50000"/>
                </a:schemeClr>
              </a:solidFill>
              <a:latin typeface="黑体" panose="02010609060101010101" pitchFamily="49" charset="-122"/>
              <a:ea typeface="黑体" panose="02010609060101010101" pitchFamily="49" charset="-122"/>
            </a:endParaRPr>
          </a:p>
        </p:txBody>
      </p:sp>
      <p:grpSp>
        <p:nvGrpSpPr>
          <p:cNvPr id="13" name="组合 12"/>
          <p:cNvGrpSpPr/>
          <p:nvPr/>
        </p:nvGrpSpPr>
        <p:grpSpPr>
          <a:xfrm>
            <a:off x="2478405" y="1988820"/>
            <a:ext cx="6858000" cy="3964940"/>
            <a:chOff x="1662" y="3132"/>
            <a:chExt cx="10800" cy="6244"/>
          </a:xfrm>
        </p:grpSpPr>
        <p:sp>
          <p:nvSpPr>
            <p:cNvPr id="4" name="文本框 3"/>
            <p:cNvSpPr txBox="1"/>
            <p:nvPr/>
          </p:nvSpPr>
          <p:spPr>
            <a:xfrm>
              <a:off x="1662" y="3132"/>
              <a:ext cx="7628" cy="6245"/>
            </a:xfrm>
            <a:prstGeom prst="rect">
              <a:avLst/>
            </a:prstGeom>
            <a:noFill/>
          </p:spPr>
          <p:txBody>
            <a:bodyPr wrap="none" rtlCol="0">
              <a:spAutoFit/>
            </a:bodyPr>
            <a:lstStyle/>
            <a:p>
              <a:pPr marL="342900" indent="-342900">
                <a:lnSpc>
                  <a:spcPct val="210000"/>
                </a:lnSpc>
                <a:buFont typeface="Times New Roman" panose="02020603050405020304" pitchFamily="18" charset="0"/>
                <a:buChar char="×"/>
              </a:pPr>
              <a:r>
                <a:rPr lang="zh-CN" altLang="en-US" sz="2000">
                  <a:solidFill>
                    <a:schemeClr val="accent1">
                      <a:lumMod val="50000"/>
                    </a:schemeClr>
                  </a:solidFill>
                  <a:latin typeface="黑体" panose="02010609060101010101" pitchFamily="49" charset="-122"/>
                  <a:ea typeface="黑体" panose="02010609060101010101" pitchFamily="49" charset="-122"/>
                  <a:cs typeface="Times New Roman" panose="02020603050405020304" pitchFamily="18" charset="0"/>
                </a:rPr>
                <a:t>友情引用，互相抬轿</a:t>
              </a:r>
            </a:p>
            <a:p>
              <a:pPr marL="342900" indent="-342900">
                <a:lnSpc>
                  <a:spcPct val="210000"/>
                </a:lnSpc>
                <a:buFont typeface="Times New Roman" panose="02020603050405020304" pitchFamily="18" charset="0"/>
                <a:buChar char="×"/>
              </a:pPr>
              <a:r>
                <a:rPr lang="zh-CN" altLang="en-US" sz="2000">
                  <a:solidFill>
                    <a:schemeClr val="accent1">
                      <a:lumMod val="50000"/>
                    </a:schemeClr>
                  </a:solidFill>
                  <a:latin typeface="黑体" panose="02010609060101010101" pitchFamily="49" charset="-122"/>
                  <a:ea typeface="黑体" panose="02010609060101010101" pitchFamily="49" charset="-122"/>
                  <a:cs typeface="Times New Roman" panose="02020603050405020304" pitchFamily="18" charset="0"/>
                </a:rPr>
                <a:t>装门面引用，毫不沾边</a:t>
              </a:r>
            </a:p>
            <a:p>
              <a:pPr marL="342900" indent="-342900">
                <a:lnSpc>
                  <a:spcPct val="210000"/>
                </a:lnSpc>
                <a:buFont typeface="Times New Roman" panose="02020603050405020304" pitchFamily="18" charset="0"/>
                <a:buChar char="×"/>
              </a:pPr>
              <a:r>
                <a:rPr lang="zh-CN" altLang="en-US" sz="2000">
                  <a:solidFill>
                    <a:schemeClr val="accent1">
                      <a:lumMod val="50000"/>
                    </a:schemeClr>
                  </a:solidFill>
                  <a:latin typeface="黑体" panose="02010609060101010101" pitchFamily="49" charset="-122"/>
                  <a:ea typeface="黑体" panose="02010609060101010101" pitchFamily="49" charset="-122"/>
                  <a:cs typeface="Times New Roman" panose="02020603050405020304" pitchFamily="18" charset="0"/>
                </a:rPr>
                <a:t>滥用自引用，“王婆卖瓜，自卖自夸”</a:t>
              </a:r>
            </a:p>
            <a:p>
              <a:pPr marL="342900" indent="-342900">
                <a:lnSpc>
                  <a:spcPct val="210000"/>
                </a:lnSpc>
                <a:buFont typeface="Times New Roman" panose="02020603050405020304" pitchFamily="18" charset="0"/>
                <a:buChar char="×"/>
              </a:pPr>
              <a:r>
                <a:rPr lang="zh-CN" altLang="en-US" sz="2000">
                  <a:solidFill>
                    <a:schemeClr val="accent1">
                      <a:lumMod val="50000"/>
                    </a:schemeClr>
                  </a:solidFill>
                  <a:latin typeface="黑体" panose="02010609060101010101" pitchFamily="49" charset="-122"/>
                  <a:ea typeface="黑体" panose="02010609060101010101" pitchFamily="49" charset="-122"/>
                  <a:cs typeface="Times New Roman" panose="02020603050405020304" pitchFamily="18" charset="0"/>
                </a:rPr>
                <a:t>该引用的不引用，想要瞒天过海</a:t>
              </a:r>
            </a:p>
            <a:p>
              <a:pPr marL="342900" indent="-342900">
                <a:lnSpc>
                  <a:spcPct val="210000"/>
                </a:lnSpc>
                <a:buFont typeface="Times New Roman" panose="02020603050405020304" pitchFamily="18" charset="0"/>
                <a:buChar char="×"/>
              </a:pPr>
              <a:r>
                <a:rPr lang="zh-CN" altLang="en-US" sz="2000">
                  <a:solidFill>
                    <a:schemeClr val="accent1">
                      <a:lumMod val="50000"/>
                    </a:schemeClr>
                  </a:solidFill>
                  <a:latin typeface="黑体" panose="02010609060101010101" pitchFamily="49" charset="-122"/>
                  <a:ea typeface="黑体" panose="02010609060101010101" pitchFamily="49" charset="-122"/>
                  <a:cs typeface="Times New Roman" panose="02020603050405020304" pitchFamily="18" charset="0"/>
                </a:rPr>
                <a:t>掩盖本来真实面目的引用</a:t>
              </a:r>
            </a:p>
            <a:p>
              <a:pPr marL="342900" indent="-342900">
                <a:lnSpc>
                  <a:spcPct val="210000"/>
                </a:lnSpc>
                <a:buFont typeface="Times New Roman" panose="02020603050405020304" pitchFamily="18" charset="0"/>
                <a:buChar char="×"/>
              </a:pPr>
              <a:endParaRPr lang="zh-CN" altLang="en-US" sz="2000">
                <a:solidFill>
                  <a:schemeClr val="accent1">
                    <a:lumMod val="50000"/>
                  </a:schemeClr>
                </a:solidFill>
                <a:latin typeface="黑体" panose="02010609060101010101" pitchFamily="49" charset="-122"/>
                <a:ea typeface="黑体" panose="02010609060101010101" pitchFamily="49" charset="-122"/>
                <a:cs typeface="Times New Roman" panose="02020603050405020304" pitchFamily="18" charset="0"/>
              </a:endParaRPr>
            </a:p>
          </p:txBody>
        </p:sp>
        <p:sp>
          <p:nvSpPr>
            <p:cNvPr id="6" name="右大括号 5"/>
            <p:cNvSpPr/>
            <p:nvPr/>
          </p:nvSpPr>
          <p:spPr>
            <a:xfrm>
              <a:off x="9827" y="3721"/>
              <a:ext cx="567" cy="2268"/>
            </a:xfrm>
            <a:prstGeom prst="rightBrace">
              <a:avLst/>
            </a:prstGeom>
          </p:spPr>
          <p:style>
            <a:lnRef idx="2">
              <a:schemeClr val="accent2"/>
            </a:lnRef>
            <a:fillRef idx="0">
              <a:schemeClr val="accent2"/>
            </a:fillRef>
            <a:effectRef idx="1">
              <a:schemeClr val="accent2"/>
            </a:effectRef>
            <a:fontRef idx="minor">
              <a:schemeClr val="tx1"/>
            </a:fontRef>
          </p:style>
          <p:txBody>
            <a:bodyPr rtlCol="0" anchor="ctr"/>
            <a:lstStyle/>
            <a:p>
              <a:pPr algn="ctr"/>
              <a:endParaRPr lang="zh-CN" altLang="en-US">
                <a:cs typeface="Times New Roman" panose="02020603050405020304" pitchFamily="18" charset="0"/>
              </a:endParaRPr>
            </a:p>
          </p:txBody>
        </p:sp>
        <p:sp>
          <p:nvSpPr>
            <p:cNvPr id="7" name="文本框 6"/>
            <p:cNvSpPr txBox="1"/>
            <p:nvPr/>
          </p:nvSpPr>
          <p:spPr>
            <a:xfrm>
              <a:off x="10734" y="4493"/>
              <a:ext cx="1728" cy="725"/>
            </a:xfrm>
            <a:prstGeom prst="rect">
              <a:avLst/>
            </a:prstGeom>
            <a:noFill/>
          </p:spPr>
          <p:txBody>
            <a:bodyPr wrap="none" rtlCol="0">
              <a:spAutoFit/>
            </a:bodyPr>
            <a:lstStyle/>
            <a:p>
              <a:r>
                <a:rPr lang="zh-CN" altLang="en-US" sz="2400">
                  <a:solidFill>
                    <a:srgbClr val="C00000"/>
                  </a:solidFill>
                  <a:latin typeface="黑体" panose="02010609060101010101" pitchFamily="49" charset="-122"/>
                  <a:ea typeface="黑体" panose="02010609060101010101" pitchFamily="49" charset="-122"/>
                  <a:cs typeface="Times New Roman" panose="02020603050405020304" pitchFamily="18" charset="0"/>
                </a:rPr>
                <a:t>假引用</a:t>
              </a:r>
            </a:p>
          </p:txBody>
        </p:sp>
        <p:sp>
          <p:nvSpPr>
            <p:cNvPr id="9" name="右大括号 8"/>
            <p:cNvSpPr/>
            <p:nvPr/>
          </p:nvSpPr>
          <p:spPr>
            <a:xfrm>
              <a:off x="9827" y="6194"/>
              <a:ext cx="567" cy="999"/>
            </a:xfrm>
            <a:prstGeom prst="rightBrace">
              <a:avLst/>
            </a:prstGeom>
          </p:spPr>
          <p:style>
            <a:lnRef idx="2">
              <a:schemeClr val="accent2"/>
            </a:lnRef>
            <a:fillRef idx="0">
              <a:schemeClr val="accent2"/>
            </a:fillRef>
            <a:effectRef idx="1">
              <a:schemeClr val="accent2"/>
            </a:effectRef>
            <a:fontRef idx="minor">
              <a:schemeClr val="tx1"/>
            </a:fontRef>
          </p:style>
          <p:txBody>
            <a:bodyPr rtlCol="0" anchor="ctr"/>
            <a:lstStyle/>
            <a:p>
              <a:pPr algn="ctr"/>
              <a:endParaRPr lang="zh-CN" altLang="en-US">
                <a:cs typeface="Times New Roman" panose="02020603050405020304" pitchFamily="18" charset="0"/>
              </a:endParaRPr>
            </a:p>
          </p:txBody>
        </p:sp>
        <p:sp>
          <p:nvSpPr>
            <p:cNvPr id="10" name="文本框 9"/>
            <p:cNvSpPr txBox="1"/>
            <p:nvPr/>
          </p:nvSpPr>
          <p:spPr>
            <a:xfrm>
              <a:off x="10734" y="6331"/>
              <a:ext cx="1728" cy="725"/>
            </a:xfrm>
            <a:prstGeom prst="rect">
              <a:avLst/>
            </a:prstGeom>
            <a:noFill/>
          </p:spPr>
          <p:txBody>
            <a:bodyPr wrap="none" rtlCol="0">
              <a:spAutoFit/>
            </a:bodyPr>
            <a:lstStyle/>
            <a:p>
              <a:r>
                <a:rPr lang="zh-CN" altLang="en-US" sz="2400">
                  <a:solidFill>
                    <a:srgbClr val="C00000"/>
                  </a:solidFill>
                  <a:latin typeface="黑体" panose="02010609060101010101" pitchFamily="49" charset="-122"/>
                  <a:ea typeface="黑体" panose="02010609060101010101" pitchFamily="49" charset="-122"/>
                  <a:cs typeface="Times New Roman" panose="02020603050405020304" pitchFamily="18" charset="0"/>
                </a:rPr>
                <a:t>不引用</a:t>
              </a:r>
            </a:p>
          </p:txBody>
        </p:sp>
        <p:sp>
          <p:nvSpPr>
            <p:cNvPr id="11" name="右大括号 10"/>
            <p:cNvSpPr/>
            <p:nvPr/>
          </p:nvSpPr>
          <p:spPr>
            <a:xfrm>
              <a:off x="9827" y="7328"/>
              <a:ext cx="567" cy="999"/>
            </a:xfrm>
            <a:prstGeom prst="rightBrace">
              <a:avLst/>
            </a:prstGeom>
          </p:spPr>
          <p:style>
            <a:lnRef idx="2">
              <a:schemeClr val="accent2"/>
            </a:lnRef>
            <a:fillRef idx="0">
              <a:schemeClr val="accent2"/>
            </a:fillRef>
            <a:effectRef idx="1">
              <a:schemeClr val="accent2"/>
            </a:effectRef>
            <a:fontRef idx="minor">
              <a:schemeClr val="tx1"/>
            </a:fontRef>
          </p:style>
          <p:txBody>
            <a:bodyPr rtlCol="0" anchor="ctr"/>
            <a:lstStyle/>
            <a:p>
              <a:pPr algn="ctr"/>
              <a:endParaRPr lang="zh-CN" altLang="en-US">
                <a:cs typeface="Times New Roman" panose="02020603050405020304" pitchFamily="18" charset="0"/>
              </a:endParaRPr>
            </a:p>
          </p:txBody>
        </p:sp>
        <p:sp>
          <p:nvSpPr>
            <p:cNvPr id="12" name="文本框 11"/>
            <p:cNvSpPr txBox="1"/>
            <p:nvPr/>
          </p:nvSpPr>
          <p:spPr>
            <a:xfrm>
              <a:off x="10734" y="7555"/>
              <a:ext cx="1728" cy="725"/>
            </a:xfrm>
            <a:prstGeom prst="rect">
              <a:avLst/>
            </a:prstGeom>
            <a:noFill/>
          </p:spPr>
          <p:txBody>
            <a:bodyPr wrap="none" rtlCol="0">
              <a:spAutoFit/>
            </a:bodyPr>
            <a:lstStyle/>
            <a:p>
              <a:r>
                <a:rPr lang="zh-CN" altLang="en-US" sz="2400">
                  <a:solidFill>
                    <a:srgbClr val="C00000"/>
                  </a:solidFill>
                  <a:latin typeface="黑体" panose="02010609060101010101" pitchFamily="49" charset="-122"/>
                  <a:ea typeface="黑体" panose="02010609060101010101" pitchFamily="49" charset="-122"/>
                  <a:cs typeface="Times New Roman" panose="02020603050405020304" pitchFamily="18" charset="0"/>
                </a:rPr>
                <a:t>伪引用</a:t>
              </a:r>
            </a:p>
          </p:txBody>
        </p:sp>
      </p:gr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zh-CN" altLang="en-US" dirty="0"/>
              <a:t> 学术不端行为</a:t>
            </a:r>
          </a:p>
        </p:txBody>
      </p:sp>
      <p:sp>
        <p:nvSpPr>
          <p:cNvPr id="5" name="灯片编号占位符 4"/>
          <p:cNvSpPr>
            <a:spLocks noGrp="1"/>
          </p:cNvSpPr>
          <p:nvPr>
            <p:ph type="sldNum" sz="quarter" idx="12"/>
          </p:nvPr>
        </p:nvSpPr>
        <p:spPr/>
        <p:txBody>
          <a:bodyPr/>
          <a:lstStyle/>
          <a:p>
            <a:pPr algn="r"/>
            <a:fld id="{CBD803B2-A378-42BD-B5EC-F7748F169FE0}" type="slidenum">
              <a:rPr lang="en-US" altLang="zh-CN" smtClean="0"/>
              <a:t>33</a:t>
            </a:fld>
            <a:endParaRPr lang="zh-CN" altLang="en-US" dirty="0"/>
          </a:p>
        </p:txBody>
      </p:sp>
      <p:grpSp>
        <p:nvGrpSpPr>
          <p:cNvPr id="13" name="组合 12"/>
          <p:cNvGrpSpPr/>
          <p:nvPr/>
        </p:nvGrpSpPr>
        <p:grpSpPr>
          <a:xfrm>
            <a:off x="2999740" y="1412875"/>
            <a:ext cx="5013960" cy="4059555"/>
            <a:chOff x="4724" y="2225"/>
            <a:chExt cx="7896" cy="6393"/>
          </a:xfrm>
        </p:grpSpPr>
        <p:sp>
          <p:nvSpPr>
            <p:cNvPr id="6" name="文本框 5"/>
            <p:cNvSpPr txBox="1"/>
            <p:nvPr/>
          </p:nvSpPr>
          <p:spPr>
            <a:xfrm>
              <a:off x="4724" y="3631"/>
              <a:ext cx="2528" cy="822"/>
            </a:xfrm>
            <a:prstGeom prst="rect">
              <a:avLst/>
            </a:prstGeom>
            <a:noFill/>
          </p:spPr>
          <p:txBody>
            <a:bodyPr wrap="none" rtlCol="0">
              <a:spAutoFit/>
            </a:bodyPr>
            <a:lstStyle/>
            <a:p>
              <a:r>
                <a:rPr lang="zh-CN" altLang="en-US" sz="2800">
                  <a:solidFill>
                    <a:srgbClr val="C00000"/>
                  </a:solidFill>
                  <a:latin typeface="黑体" panose="02010609060101010101" pitchFamily="49" charset="-122"/>
                  <a:ea typeface="黑体" panose="02010609060101010101" pitchFamily="49" charset="-122"/>
                  <a:cs typeface="Times New Roman" panose="02020603050405020304" pitchFamily="18" charset="0"/>
                </a:rPr>
                <a:t>假冒伪劣</a:t>
              </a:r>
            </a:p>
          </p:txBody>
        </p:sp>
        <p:sp>
          <p:nvSpPr>
            <p:cNvPr id="7" name="文本框 6"/>
            <p:cNvSpPr txBox="1"/>
            <p:nvPr/>
          </p:nvSpPr>
          <p:spPr>
            <a:xfrm>
              <a:off x="4724" y="7015"/>
              <a:ext cx="2528" cy="822"/>
            </a:xfrm>
            <a:prstGeom prst="rect">
              <a:avLst/>
            </a:prstGeom>
            <a:noFill/>
          </p:spPr>
          <p:txBody>
            <a:bodyPr wrap="none" rtlCol="0">
              <a:spAutoFit/>
            </a:bodyPr>
            <a:lstStyle/>
            <a:p>
              <a:r>
                <a:rPr lang="zh-CN" altLang="en-US" sz="2800">
                  <a:solidFill>
                    <a:srgbClr val="C00000"/>
                  </a:solidFill>
                  <a:latin typeface="黑体" panose="02010609060101010101" pitchFamily="49" charset="-122"/>
                  <a:ea typeface="黑体" panose="02010609060101010101" pitchFamily="49" charset="-122"/>
                  <a:cs typeface="Times New Roman" panose="02020603050405020304" pitchFamily="18" charset="0"/>
                </a:rPr>
                <a:t>抄袭剽窃</a:t>
              </a:r>
            </a:p>
          </p:txBody>
        </p:sp>
        <p:sp>
          <p:nvSpPr>
            <p:cNvPr id="8" name="文本框 7"/>
            <p:cNvSpPr txBox="1"/>
            <p:nvPr/>
          </p:nvSpPr>
          <p:spPr>
            <a:xfrm>
              <a:off x="8012" y="2225"/>
              <a:ext cx="4608" cy="3633"/>
            </a:xfrm>
            <a:prstGeom prst="rect">
              <a:avLst/>
            </a:prstGeom>
            <a:noFill/>
          </p:spPr>
          <p:txBody>
            <a:bodyPr wrap="none" rtlCol="0">
              <a:spAutoFit/>
            </a:bodyPr>
            <a:lstStyle/>
            <a:p>
              <a:pPr>
                <a:lnSpc>
                  <a:spcPct val="150000"/>
                </a:lnSpc>
              </a:pPr>
              <a:r>
                <a:rPr lang="zh-CN" altLang="en-US" sz="2400">
                  <a:solidFill>
                    <a:schemeClr val="accent1">
                      <a:lumMod val="50000"/>
                    </a:schemeClr>
                  </a:solidFill>
                  <a:latin typeface="黑体" panose="02010609060101010101" pitchFamily="49" charset="-122"/>
                  <a:ea typeface="黑体" panose="02010609060101010101" pitchFamily="49" charset="-122"/>
                  <a:cs typeface="Times New Roman" panose="02020603050405020304" pitchFamily="18" charset="0"/>
                </a:rPr>
                <a:t>伪造、篡改文献数据</a:t>
              </a:r>
            </a:p>
            <a:p>
              <a:pPr>
                <a:lnSpc>
                  <a:spcPct val="150000"/>
                </a:lnSpc>
              </a:pPr>
              <a:r>
                <a:rPr lang="zh-CN" altLang="en-US" sz="2400">
                  <a:solidFill>
                    <a:schemeClr val="accent1">
                      <a:lumMod val="50000"/>
                    </a:schemeClr>
                  </a:solidFill>
                  <a:latin typeface="黑体" panose="02010609060101010101" pitchFamily="49" charset="-122"/>
                  <a:ea typeface="黑体" panose="02010609060101010101" pitchFamily="49" charset="-122"/>
                  <a:cs typeface="Times New Roman" panose="02020603050405020304" pitchFamily="18" charset="0"/>
                </a:rPr>
                <a:t>伪造注释</a:t>
              </a:r>
            </a:p>
            <a:p>
              <a:pPr>
                <a:lnSpc>
                  <a:spcPct val="150000"/>
                </a:lnSpc>
              </a:pPr>
              <a:r>
                <a:rPr lang="zh-CN" altLang="en-US" sz="2400">
                  <a:solidFill>
                    <a:schemeClr val="accent1">
                      <a:lumMod val="50000"/>
                    </a:schemeClr>
                  </a:solidFill>
                  <a:latin typeface="黑体" panose="02010609060101010101" pitchFamily="49" charset="-122"/>
                  <a:ea typeface="黑体" panose="02010609060101010101" pitchFamily="49" charset="-122"/>
                  <a:cs typeface="Times New Roman" panose="02020603050405020304" pitchFamily="18" charset="0"/>
                </a:rPr>
                <a:t>篡改他人学术成果</a:t>
              </a:r>
            </a:p>
            <a:p>
              <a:pPr>
                <a:lnSpc>
                  <a:spcPct val="150000"/>
                </a:lnSpc>
              </a:pPr>
              <a:r>
                <a:rPr lang="zh-CN" altLang="en-US" sz="2400">
                  <a:solidFill>
                    <a:schemeClr val="accent1">
                      <a:lumMod val="50000"/>
                    </a:schemeClr>
                  </a:solidFill>
                  <a:latin typeface="黑体" panose="02010609060101010101" pitchFamily="49" charset="-122"/>
                  <a:ea typeface="黑体" panose="02010609060101010101" pitchFamily="49" charset="-122"/>
                  <a:cs typeface="Times New Roman" panose="02020603050405020304" pitchFamily="18" charset="0"/>
                </a:rPr>
                <a:t>擅自使用他人署名</a:t>
              </a:r>
            </a:p>
          </p:txBody>
        </p:sp>
        <p:sp>
          <p:nvSpPr>
            <p:cNvPr id="9" name="文本框 8"/>
            <p:cNvSpPr txBox="1"/>
            <p:nvPr/>
          </p:nvSpPr>
          <p:spPr>
            <a:xfrm>
              <a:off x="8012" y="5858"/>
              <a:ext cx="3168" cy="2761"/>
            </a:xfrm>
            <a:prstGeom prst="rect">
              <a:avLst/>
            </a:prstGeom>
            <a:noFill/>
          </p:spPr>
          <p:txBody>
            <a:bodyPr wrap="none" rtlCol="0">
              <a:spAutoFit/>
            </a:bodyPr>
            <a:lstStyle/>
            <a:p>
              <a:pPr>
                <a:lnSpc>
                  <a:spcPct val="150000"/>
                </a:lnSpc>
              </a:pPr>
              <a:r>
                <a:rPr lang="zh-CN" altLang="en-US" sz="2400">
                  <a:solidFill>
                    <a:schemeClr val="accent1">
                      <a:lumMod val="50000"/>
                    </a:schemeClr>
                  </a:solidFill>
                  <a:latin typeface="黑体" panose="02010609060101010101" pitchFamily="49" charset="-122"/>
                  <a:ea typeface="黑体" panose="02010609060101010101" pitchFamily="49" charset="-122"/>
                  <a:cs typeface="Times New Roman" panose="02020603050405020304" pitchFamily="18" charset="0"/>
                </a:rPr>
                <a:t>侵吞他人成果</a:t>
              </a:r>
            </a:p>
            <a:p>
              <a:pPr>
                <a:lnSpc>
                  <a:spcPct val="150000"/>
                </a:lnSpc>
              </a:pPr>
              <a:r>
                <a:rPr lang="zh-CN" altLang="en-US" sz="2400">
                  <a:solidFill>
                    <a:schemeClr val="accent1">
                      <a:lumMod val="50000"/>
                    </a:schemeClr>
                  </a:solidFill>
                  <a:latin typeface="黑体" panose="02010609060101010101" pitchFamily="49" charset="-122"/>
                  <a:ea typeface="黑体" panose="02010609060101010101" pitchFamily="49" charset="-122"/>
                  <a:cs typeface="Times New Roman" panose="02020603050405020304" pitchFamily="18" charset="0"/>
                </a:rPr>
                <a:t>捉刀代笔</a:t>
              </a:r>
            </a:p>
            <a:p>
              <a:pPr>
                <a:lnSpc>
                  <a:spcPct val="150000"/>
                </a:lnSpc>
              </a:pPr>
              <a:r>
                <a:rPr lang="zh-CN" altLang="en-US" sz="2400">
                  <a:solidFill>
                    <a:schemeClr val="accent1">
                      <a:lumMod val="50000"/>
                    </a:schemeClr>
                  </a:solidFill>
                  <a:latin typeface="黑体" panose="02010609060101010101" pitchFamily="49" charset="-122"/>
                  <a:ea typeface="黑体" panose="02010609060101010101" pitchFamily="49" charset="-122"/>
                  <a:cs typeface="Times New Roman" panose="02020603050405020304" pitchFamily="18" charset="0"/>
                </a:rPr>
                <a:t>不当署名</a:t>
              </a:r>
            </a:p>
          </p:txBody>
        </p:sp>
        <p:sp>
          <p:nvSpPr>
            <p:cNvPr id="10" name="左大括号 9"/>
            <p:cNvSpPr/>
            <p:nvPr/>
          </p:nvSpPr>
          <p:spPr>
            <a:xfrm>
              <a:off x="7218" y="2794"/>
              <a:ext cx="681" cy="2760"/>
            </a:xfrm>
            <a:prstGeom prst="leftBrace">
              <a:avLst/>
            </a:prstGeom>
          </p:spPr>
          <p:style>
            <a:lnRef idx="2">
              <a:schemeClr val="accent2"/>
            </a:lnRef>
            <a:fillRef idx="0">
              <a:schemeClr val="accent2"/>
            </a:fillRef>
            <a:effectRef idx="1">
              <a:schemeClr val="accent2"/>
            </a:effectRef>
            <a:fontRef idx="minor">
              <a:schemeClr val="tx1"/>
            </a:fontRef>
          </p:style>
          <p:txBody>
            <a:bodyPr rtlCol="0" anchor="ctr"/>
            <a:lstStyle/>
            <a:p>
              <a:pPr algn="ctr"/>
              <a:endParaRPr lang="zh-CN" altLang="en-US">
                <a:cs typeface="Times New Roman" panose="02020603050405020304" pitchFamily="18" charset="0"/>
              </a:endParaRPr>
            </a:p>
          </p:txBody>
        </p:sp>
        <p:sp>
          <p:nvSpPr>
            <p:cNvPr id="11" name="左大括号 10"/>
            <p:cNvSpPr/>
            <p:nvPr/>
          </p:nvSpPr>
          <p:spPr>
            <a:xfrm>
              <a:off x="7218" y="6382"/>
              <a:ext cx="718" cy="2088"/>
            </a:xfrm>
            <a:prstGeom prst="leftBrace">
              <a:avLst/>
            </a:prstGeom>
          </p:spPr>
          <p:style>
            <a:lnRef idx="2">
              <a:schemeClr val="accent2"/>
            </a:lnRef>
            <a:fillRef idx="0">
              <a:schemeClr val="accent2"/>
            </a:fillRef>
            <a:effectRef idx="1">
              <a:schemeClr val="accent2"/>
            </a:effectRef>
            <a:fontRef idx="minor">
              <a:schemeClr val="tx1"/>
            </a:fontRef>
          </p:style>
          <p:txBody>
            <a:bodyPr rtlCol="0" anchor="ctr"/>
            <a:lstStyle/>
            <a:p>
              <a:pPr algn="ctr"/>
              <a:endParaRPr lang="zh-CN" altLang="en-US">
                <a:cs typeface="Times New Roman" panose="02020603050405020304" pitchFamily="18" charset="0"/>
              </a:endParaRPr>
            </a:p>
          </p:txBody>
        </p:sp>
      </p:gr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zh-CN" altLang="en-US" dirty="0"/>
              <a:t> 学术不端行为案例分享</a:t>
            </a:r>
          </a:p>
        </p:txBody>
      </p:sp>
      <p:sp>
        <p:nvSpPr>
          <p:cNvPr id="5" name="灯片编号占位符 4"/>
          <p:cNvSpPr>
            <a:spLocks noGrp="1"/>
          </p:cNvSpPr>
          <p:nvPr>
            <p:ph type="sldNum" sz="quarter" idx="12"/>
          </p:nvPr>
        </p:nvSpPr>
        <p:spPr/>
        <p:txBody>
          <a:bodyPr/>
          <a:lstStyle/>
          <a:p>
            <a:pPr algn="r"/>
            <a:fld id="{CBD803B2-A378-42BD-B5EC-F7748F169FE0}" type="slidenum">
              <a:rPr lang="en-US" altLang="zh-CN" smtClean="0"/>
              <a:t>34</a:t>
            </a:fld>
            <a:endParaRPr lang="zh-CN" altLang="en-US" dirty="0"/>
          </a:p>
        </p:txBody>
      </p:sp>
      <p:grpSp>
        <p:nvGrpSpPr>
          <p:cNvPr id="12" name="组合 11"/>
          <p:cNvGrpSpPr/>
          <p:nvPr/>
        </p:nvGrpSpPr>
        <p:grpSpPr>
          <a:xfrm>
            <a:off x="911225" y="1475740"/>
            <a:ext cx="10328275" cy="4095115"/>
            <a:chOff x="1435" y="2324"/>
            <a:chExt cx="16265" cy="6449"/>
          </a:xfrm>
        </p:grpSpPr>
        <p:grpSp>
          <p:nvGrpSpPr>
            <p:cNvPr id="10" name="组合 9"/>
            <p:cNvGrpSpPr/>
            <p:nvPr/>
          </p:nvGrpSpPr>
          <p:grpSpPr>
            <a:xfrm>
              <a:off x="1435" y="2324"/>
              <a:ext cx="8858" cy="5745"/>
              <a:chOff x="1435" y="2324"/>
              <a:chExt cx="8858" cy="5745"/>
            </a:xfrm>
          </p:grpSpPr>
          <p:sp>
            <p:nvSpPr>
              <p:cNvPr id="6" name="文本框 5"/>
              <p:cNvSpPr txBox="1"/>
              <p:nvPr/>
            </p:nvSpPr>
            <p:spPr>
              <a:xfrm>
                <a:off x="1435" y="4266"/>
                <a:ext cx="8858" cy="3803"/>
              </a:xfrm>
              <a:prstGeom prst="rect">
                <a:avLst/>
              </a:prstGeom>
              <a:noFill/>
            </p:spPr>
            <p:txBody>
              <a:bodyPr wrap="square" rtlCol="0">
                <a:spAutoFit/>
              </a:bodyPr>
              <a:lstStyle/>
              <a:p>
                <a:pPr algn="l">
                  <a:lnSpc>
                    <a:spcPct val="140000"/>
                  </a:lnSpc>
                </a:pPr>
                <a:r>
                  <a:rPr lang="zh-CN" altLang="en-US">
                    <a:solidFill>
                      <a:schemeClr val="accent1">
                        <a:lumMod val="50000"/>
                      </a:schemeClr>
                    </a:solidFill>
                    <a:latin typeface="黑体" panose="02010609060101010101" pitchFamily="49" charset="-122"/>
                    <a:ea typeface="黑体" panose="02010609060101010101" pitchFamily="49" charset="-122"/>
                    <a:cs typeface="黑体" panose="02010609060101010101" pitchFamily="49" charset="-122"/>
                  </a:rPr>
                  <a:t>2007年12月和2008年3月，西安交通大学陈永江等6名退休教授先后两次实名举报西安交通大学能源与动力工程学院教授、原博士生导师李连生申报高等学校科学技术奖的项目，存在</a:t>
                </a:r>
                <a:r>
                  <a:rPr lang="zh-CN" altLang="en-US">
                    <a:solidFill>
                      <a:schemeClr val="accent2">
                        <a:lumMod val="75000"/>
                      </a:schemeClr>
                    </a:solidFill>
                    <a:latin typeface="黑体" panose="02010609060101010101" pitchFamily="49" charset="-122"/>
                    <a:ea typeface="黑体" panose="02010609060101010101" pitchFamily="49" charset="-122"/>
                    <a:cs typeface="黑体" panose="02010609060101010101" pitchFamily="49" charset="-122"/>
                  </a:rPr>
                  <a:t>30多处造假、侵占他人学术成果进行拼凑和包装等</a:t>
                </a:r>
                <a:r>
                  <a:rPr lang="zh-CN" altLang="en-US">
                    <a:solidFill>
                      <a:schemeClr val="accent1">
                        <a:lumMod val="50000"/>
                      </a:schemeClr>
                    </a:solidFill>
                    <a:latin typeface="黑体" panose="02010609060101010101" pitchFamily="49" charset="-122"/>
                    <a:ea typeface="黑体" panose="02010609060101010101" pitchFamily="49" charset="-122"/>
                    <a:cs typeface="黑体" panose="02010609060101010101" pitchFamily="49" charset="-122"/>
                  </a:rPr>
                  <a:t>严重学术不端问题，要求学校进行核实。</a:t>
                </a:r>
              </a:p>
            </p:txBody>
          </p:sp>
          <p:sp>
            <p:nvSpPr>
              <p:cNvPr id="8" name="文本框 7"/>
              <p:cNvSpPr txBox="1"/>
              <p:nvPr/>
            </p:nvSpPr>
            <p:spPr>
              <a:xfrm>
                <a:off x="1549" y="2324"/>
                <a:ext cx="4768" cy="822"/>
              </a:xfrm>
              <a:prstGeom prst="rect">
                <a:avLst/>
              </a:prstGeom>
              <a:solidFill>
                <a:schemeClr val="accent6">
                  <a:lumMod val="20000"/>
                  <a:lumOff val="80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wrap="none" rtlCol="0">
                <a:spAutoFit/>
              </a:bodyPr>
              <a:lstStyle/>
              <a:p>
                <a:r>
                  <a:rPr lang="zh-CN" altLang="en-US" sz="2800">
                    <a:solidFill>
                      <a:schemeClr val="accent2">
                        <a:lumMod val="75000"/>
                      </a:schemeClr>
                    </a:solidFill>
                    <a:latin typeface="黑体" panose="02010609060101010101" pitchFamily="49" charset="-122"/>
                    <a:ea typeface="黑体" panose="02010609060101010101" pitchFamily="49" charset="-122"/>
                    <a:cs typeface="Times New Roman" panose="02020603050405020304" pitchFamily="18" charset="0"/>
                  </a:rPr>
                  <a:t>西交大六君子事件</a:t>
                </a:r>
              </a:p>
            </p:txBody>
          </p:sp>
        </p:grpSp>
        <p:pic>
          <p:nvPicPr>
            <p:cNvPr id="11" name="图片 10"/>
            <p:cNvPicPr>
              <a:picLocks noChangeAspect="1"/>
            </p:cNvPicPr>
            <p:nvPr/>
          </p:nvPicPr>
          <p:blipFill>
            <a:blip r:embed="rId3"/>
            <a:stretch>
              <a:fillRect/>
            </a:stretch>
          </p:blipFill>
          <p:spPr>
            <a:xfrm>
              <a:off x="10280" y="2905"/>
              <a:ext cx="7421" cy="5868"/>
            </a:xfrm>
            <a:prstGeom prst="rect">
              <a:avLst/>
            </a:prstGeom>
          </p:spPr>
        </p:pic>
      </p:gr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zh-CN" altLang="en-US" dirty="0"/>
              <a:t> 学术不端行为案例分享</a:t>
            </a:r>
          </a:p>
        </p:txBody>
      </p:sp>
      <p:sp>
        <p:nvSpPr>
          <p:cNvPr id="5" name="灯片编号占位符 4"/>
          <p:cNvSpPr>
            <a:spLocks noGrp="1"/>
          </p:cNvSpPr>
          <p:nvPr>
            <p:ph type="sldNum" sz="quarter" idx="12"/>
          </p:nvPr>
        </p:nvSpPr>
        <p:spPr/>
        <p:txBody>
          <a:bodyPr/>
          <a:lstStyle/>
          <a:p>
            <a:pPr algn="r"/>
            <a:fld id="{CBD803B2-A378-42BD-B5EC-F7748F169FE0}" type="slidenum">
              <a:rPr lang="en-US" altLang="zh-CN" smtClean="0"/>
              <a:t>35</a:t>
            </a:fld>
            <a:endParaRPr lang="zh-CN" altLang="en-US" dirty="0"/>
          </a:p>
        </p:txBody>
      </p:sp>
      <p:grpSp>
        <p:nvGrpSpPr>
          <p:cNvPr id="12" name="组合 11"/>
          <p:cNvGrpSpPr/>
          <p:nvPr/>
        </p:nvGrpSpPr>
        <p:grpSpPr>
          <a:xfrm>
            <a:off x="911225" y="1475740"/>
            <a:ext cx="10844530" cy="4371340"/>
            <a:chOff x="1435" y="2324"/>
            <a:chExt cx="17078" cy="6884"/>
          </a:xfrm>
        </p:grpSpPr>
        <p:sp>
          <p:nvSpPr>
            <p:cNvPr id="8" name="文本框 7"/>
            <p:cNvSpPr txBox="1"/>
            <p:nvPr/>
          </p:nvSpPr>
          <p:spPr>
            <a:xfrm>
              <a:off x="1549" y="2324"/>
              <a:ext cx="4768" cy="822"/>
            </a:xfrm>
            <a:prstGeom prst="rect">
              <a:avLst/>
            </a:prstGeom>
            <a:solidFill>
              <a:schemeClr val="accent6">
                <a:lumMod val="20000"/>
                <a:lumOff val="80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wrap="none" rtlCol="0">
              <a:spAutoFit/>
            </a:bodyPr>
            <a:lstStyle/>
            <a:p>
              <a:r>
                <a:rPr lang="zh-CN" altLang="en-US" sz="2800">
                  <a:solidFill>
                    <a:schemeClr val="accent2">
                      <a:lumMod val="75000"/>
                    </a:schemeClr>
                  </a:solidFill>
                  <a:latin typeface="黑体" panose="02010609060101010101" pitchFamily="49" charset="-122"/>
                  <a:ea typeface="黑体" panose="02010609060101010101" pitchFamily="49" charset="-122"/>
                  <a:cs typeface="Times New Roman" panose="02020603050405020304" pitchFamily="18" charset="0"/>
                </a:rPr>
                <a:t>西交大六君子事件</a:t>
              </a:r>
            </a:p>
          </p:txBody>
        </p:sp>
        <p:sp>
          <p:nvSpPr>
            <p:cNvPr id="4" name="文本框 3"/>
            <p:cNvSpPr txBox="1"/>
            <p:nvPr/>
          </p:nvSpPr>
          <p:spPr>
            <a:xfrm>
              <a:off x="1435" y="4266"/>
              <a:ext cx="8858" cy="3803"/>
            </a:xfrm>
            <a:prstGeom prst="rect">
              <a:avLst/>
            </a:prstGeom>
            <a:noFill/>
          </p:spPr>
          <p:txBody>
            <a:bodyPr wrap="square" rtlCol="0">
              <a:spAutoFit/>
            </a:bodyPr>
            <a:lstStyle/>
            <a:p>
              <a:pPr algn="l">
                <a:lnSpc>
                  <a:spcPct val="140000"/>
                </a:lnSpc>
              </a:pPr>
              <a:r>
                <a:rPr lang="zh-CN" altLang="en-US">
                  <a:solidFill>
                    <a:schemeClr val="accent1">
                      <a:lumMod val="50000"/>
                    </a:schemeClr>
                  </a:solidFill>
                  <a:latin typeface="黑体" panose="02010609060101010101" pitchFamily="49" charset="-122"/>
                  <a:ea typeface="黑体" panose="02010609060101010101" pitchFamily="49" charset="-122"/>
                  <a:cs typeface="黑体" panose="02010609060101010101" pitchFamily="49" charset="-122"/>
                </a:rPr>
                <a:t>第一次提交评议意见54天后，6人等来了学校的首次通知。据陈永江回忆，当时3位校领导的意思是</a:t>
              </a:r>
              <a:r>
                <a:rPr lang="zh-CN" altLang="en-US">
                  <a:solidFill>
                    <a:srgbClr val="C00000"/>
                  </a:solidFill>
                  <a:latin typeface="黑体" panose="02010609060101010101" pitchFamily="49" charset="-122"/>
                  <a:ea typeface="黑体" panose="02010609060101010101" pitchFamily="49" charset="-122"/>
                  <a:cs typeface="黑体" panose="02010609060101010101" pitchFamily="49" charset="-122"/>
                </a:rPr>
                <a:t>学校地处西北，学校科技排名比较靠前来之不易，希望大家慎重对待，同时希望不要激化矛盾。</a:t>
              </a:r>
            </a:p>
            <a:p>
              <a:pPr algn="l">
                <a:lnSpc>
                  <a:spcPct val="140000"/>
                </a:lnSpc>
              </a:pPr>
              <a:r>
                <a:rPr lang="zh-CN" altLang="en-US">
                  <a:solidFill>
                    <a:schemeClr val="accent1">
                      <a:lumMod val="50000"/>
                    </a:schemeClr>
                  </a:solidFill>
                  <a:latin typeface="黑体" panose="02010609060101010101" pitchFamily="49" charset="-122"/>
                  <a:ea typeface="黑体" panose="02010609060101010101" pitchFamily="49" charset="-122"/>
                  <a:cs typeface="黑体" panose="02010609060101010101" pitchFamily="49" charset="-122"/>
                </a:rPr>
                <a:t>直至</a:t>
              </a:r>
              <a:r>
                <a:rPr lang="en-US" altLang="zh-CN">
                  <a:solidFill>
                    <a:schemeClr val="accent1">
                      <a:lumMod val="50000"/>
                    </a:schemeClr>
                  </a:solidFill>
                  <a:latin typeface="黑体" panose="02010609060101010101" pitchFamily="49" charset="-122"/>
                  <a:ea typeface="黑体" panose="02010609060101010101" pitchFamily="49" charset="-122"/>
                  <a:cs typeface="黑体" panose="02010609060101010101" pitchFamily="49" charset="-122"/>
                </a:rPr>
                <a:t>2009</a:t>
              </a:r>
              <a:r>
                <a:rPr lang="zh-CN" altLang="en-US">
                  <a:solidFill>
                    <a:schemeClr val="accent1">
                      <a:lumMod val="50000"/>
                    </a:schemeClr>
                  </a:solidFill>
                  <a:latin typeface="黑体" panose="02010609060101010101" pitchFamily="49" charset="-122"/>
                  <a:ea typeface="黑体" panose="02010609060101010101" pitchFamily="49" charset="-122"/>
                  <a:cs typeface="黑体" panose="02010609060101010101" pitchFamily="49" charset="-122"/>
                </a:rPr>
                <a:t>年，此事还得不到校方重视与解决，而陈永江等</a:t>
              </a:r>
              <a:r>
                <a:rPr lang="en-US" altLang="zh-CN">
                  <a:solidFill>
                    <a:schemeClr val="accent1">
                      <a:lumMod val="50000"/>
                    </a:schemeClr>
                  </a:solidFill>
                  <a:latin typeface="黑体" panose="02010609060101010101" pitchFamily="49" charset="-122"/>
                  <a:ea typeface="黑体" panose="02010609060101010101" pitchFamily="49" charset="-122"/>
                  <a:cs typeface="黑体" panose="02010609060101010101" pitchFamily="49" charset="-122"/>
                </a:rPr>
                <a:t>6</a:t>
              </a:r>
              <a:r>
                <a:rPr lang="zh-CN" altLang="en-US">
                  <a:solidFill>
                    <a:schemeClr val="accent1">
                      <a:lumMod val="50000"/>
                    </a:schemeClr>
                  </a:solidFill>
                  <a:latin typeface="黑体" panose="02010609060101010101" pitchFamily="49" charset="-122"/>
                  <a:ea typeface="黑体" panose="02010609060101010101" pitchFamily="49" charset="-122"/>
                  <a:cs typeface="黑体" panose="02010609060101010101" pitchFamily="49" charset="-122"/>
                </a:rPr>
                <a:t>人不断被校方约谈，希望息事宁人</a:t>
              </a:r>
              <a:r>
                <a:rPr lang="zh-CN" altLang="en-US">
                  <a:latin typeface="黑体" panose="02010609060101010101" pitchFamily="49" charset="-122"/>
                  <a:ea typeface="黑体" panose="02010609060101010101" pitchFamily="49" charset="-122"/>
                  <a:cs typeface="黑体" panose="02010609060101010101" pitchFamily="49" charset="-122"/>
                </a:rPr>
                <a:t>。</a:t>
              </a:r>
            </a:p>
          </p:txBody>
        </p:sp>
        <p:pic>
          <p:nvPicPr>
            <p:cNvPr id="7" name="图片 6"/>
            <p:cNvPicPr>
              <a:picLocks noChangeAspect="1"/>
            </p:cNvPicPr>
            <p:nvPr/>
          </p:nvPicPr>
          <p:blipFill>
            <a:blip r:embed="rId3"/>
            <a:stretch>
              <a:fillRect/>
            </a:stretch>
          </p:blipFill>
          <p:spPr>
            <a:xfrm>
              <a:off x="10293" y="3132"/>
              <a:ext cx="8220" cy="6077"/>
            </a:xfrm>
            <a:prstGeom prst="rect">
              <a:avLst/>
            </a:prstGeom>
          </p:spPr>
        </p:pic>
      </p:gr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zh-CN" altLang="en-US" dirty="0"/>
              <a:t> 学术不端行为案例分享</a:t>
            </a:r>
          </a:p>
        </p:txBody>
      </p:sp>
      <p:sp>
        <p:nvSpPr>
          <p:cNvPr id="5" name="灯片编号占位符 4"/>
          <p:cNvSpPr>
            <a:spLocks noGrp="1"/>
          </p:cNvSpPr>
          <p:nvPr>
            <p:ph type="sldNum" sz="quarter" idx="12"/>
          </p:nvPr>
        </p:nvSpPr>
        <p:spPr/>
        <p:txBody>
          <a:bodyPr/>
          <a:lstStyle/>
          <a:p>
            <a:pPr algn="r"/>
            <a:fld id="{CBD803B2-A378-42BD-B5EC-F7748F169FE0}" type="slidenum">
              <a:rPr lang="en-US" altLang="zh-CN" smtClean="0"/>
              <a:t>36</a:t>
            </a:fld>
            <a:endParaRPr lang="zh-CN" altLang="en-US" dirty="0"/>
          </a:p>
        </p:txBody>
      </p:sp>
      <p:grpSp>
        <p:nvGrpSpPr>
          <p:cNvPr id="6" name="组合 5"/>
          <p:cNvGrpSpPr/>
          <p:nvPr/>
        </p:nvGrpSpPr>
        <p:grpSpPr>
          <a:xfrm>
            <a:off x="911225" y="1475740"/>
            <a:ext cx="10922635" cy="4509770"/>
            <a:chOff x="1435" y="2324"/>
            <a:chExt cx="17201" cy="7102"/>
          </a:xfrm>
        </p:grpSpPr>
        <p:sp>
          <p:nvSpPr>
            <p:cNvPr id="8" name="文本框 7"/>
            <p:cNvSpPr txBox="1"/>
            <p:nvPr/>
          </p:nvSpPr>
          <p:spPr>
            <a:xfrm>
              <a:off x="1549" y="2324"/>
              <a:ext cx="4768" cy="822"/>
            </a:xfrm>
            <a:prstGeom prst="rect">
              <a:avLst/>
            </a:prstGeom>
            <a:solidFill>
              <a:schemeClr val="accent6">
                <a:lumMod val="20000"/>
                <a:lumOff val="80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wrap="none" rtlCol="0">
              <a:spAutoFit/>
            </a:bodyPr>
            <a:lstStyle/>
            <a:p>
              <a:r>
                <a:rPr lang="zh-CN" altLang="en-US" sz="2800">
                  <a:solidFill>
                    <a:schemeClr val="accent2">
                      <a:lumMod val="75000"/>
                    </a:schemeClr>
                  </a:solidFill>
                  <a:latin typeface="黑体" panose="02010609060101010101" pitchFamily="49" charset="-122"/>
                  <a:ea typeface="黑体" panose="02010609060101010101" pitchFamily="49" charset="-122"/>
                  <a:cs typeface="Times New Roman" panose="02020603050405020304" pitchFamily="18" charset="0"/>
                </a:rPr>
                <a:t>西交大六君子事件</a:t>
              </a:r>
            </a:p>
          </p:txBody>
        </p:sp>
        <p:sp>
          <p:nvSpPr>
            <p:cNvPr id="4" name="文本框 3"/>
            <p:cNvSpPr txBox="1"/>
            <p:nvPr/>
          </p:nvSpPr>
          <p:spPr>
            <a:xfrm>
              <a:off x="1435" y="3689"/>
              <a:ext cx="8858" cy="5633"/>
            </a:xfrm>
            <a:prstGeom prst="rect">
              <a:avLst/>
            </a:prstGeom>
            <a:noFill/>
          </p:spPr>
          <p:txBody>
            <a:bodyPr wrap="square" rtlCol="0">
              <a:spAutoFit/>
            </a:bodyPr>
            <a:lstStyle/>
            <a:p>
              <a:pPr algn="l">
                <a:lnSpc>
                  <a:spcPct val="140000"/>
                </a:lnSpc>
              </a:pPr>
              <a:r>
                <a:rPr lang="zh-CN" altLang="en-US">
                  <a:solidFill>
                    <a:schemeClr val="accent1">
                      <a:lumMod val="50000"/>
                    </a:schemeClr>
                  </a:solidFill>
                  <a:latin typeface="黑体" panose="02010609060101010101" pitchFamily="49" charset="-122"/>
                  <a:ea typeface="黑体" panose="02010609060101010101" pitchFamily="49" charset="-122"/>
                  <a:cs typeface="黑体" panose="02010609060101010101" pitchFamily="49" charset="-122"/>
                </a:rPr>
                <a:t>迫于无奈，2009年3月21日，陈永江等人首次</a:t>
              </a:r>
              <a:r>
                <a:rPr lang="zh-CN" altLang="en-US">
                  <a:solidFill>
                    <a:srgbClr val="C00000"/>
                  </a:solidFill>
                  <a:latin typeface="黑体" panose="02010609060101010101" pitchFamily="49" charset="-122"/>
                  <a:ea typeface="黑体" panose="02010609060101010101" pitchFamily="49" charset="-122"/>
                  <a:cs typeface="黑体" panose="02010609060101010101" pitchFamily="49" charset="-122"/>
                </a:rPr>
                <a:t>发表博文</a:t>
              </a:r>
              <a:r>
                <a:rPr lang="zh-CN" altLang="en-US">
                  <a:solidFill>
                    <a:schemeClr val="accent1">
                      <a:lumMod val="50000"/>
                    </a:schemeClr>
                  </a:solidFill>
                  <a:latin typeface="黑体" panose="02010609060101010101" pitchFamily="49" charset="-122"/>
                  <a:ea typeface="黑体" panose="02010609060101010101" pitchFamily="49" charset="-122"/>
                  <a:cs typeface="黑体" panose="02010609060101010101" pitchFamily="49" charset="-122"/>
                </a:rPr>
                <a:t>《对西安交大长江学者李连生多项省部与国家级科技大奖造假的举报》，并提供多种证据材料，实名举报李连生造假。不到1个月，博客点击率就突破6万，并引来众多网友评论。</a:t>
              </a:r>
            </a:p>
            <a:p>
              <a:pPr algn="l">
                <a:lnSpc>
                  <a:spcPct val="140000"/>
                </a:lnSpc>
              </a:pPr>
              <a:r>
                <a:rPr lang="zh-CN" altLang="en-US">
                  <a:solidFill>
                    <a:schemeClr val="accent1">
                      <a:lumMod val="50000"/>
                    </a:schemeClr>
                  </a:solidFill>
                  <a:latin typeface="黑体" panose="02010609060101010101" pitchFamily="49" charset="-122"/>
                  <a:ea typeface="黑体" panose="02010609060101010101" pitchFamily="49" charset="-122"/>
                  <a:cs typeface="黑体" panose="02010609060101010101" pitchFamily="49" charset="-122"/>
                </a:rPr>
                <a:t>在此后的一年多时间里，陈永江等人更累计发表了《认真点，再认真一点，是学术造假还是诈骗？》《西交大党委对学术造假是零度容忍，还是百般袒护》等</a:t>
              </a:r>
              <a:r>
                <a:rPr lang="zh-CN" altLang="en-US">
                  <a:solidFill>
                    <a:srgbClr val="C00000"/>
                  </a:solidFill>
                  <a:latin typeface="黑体" panose="02010609060101010101" pitchFamily="49" charset="-122"/>
                  <a:ea typeface="黑体" panose="02010609060101010101" pitchFamily="49" charset="-122"/>
                  <a:cs typeface="黑体" panose="02010609060101010101" pitchFamily="49" charset="-122"/>
                </a:rPr>
                <a:t>近40篇博文，将这一造假事件全方位呈现给公众</a:t>
              </a:r>
              <a:r>
                <a:rPr lang="zh-CN" altLang="en-US">
                  <a:solidFill>
                    <a:schemeClr val="accent1">
                      <a:lumMod val="50000"/>
                    </a:schemeClr>
                  </a:solidFill>
                  <a:latin typeface="黑体" panose="02010609060101010101" pitchFamily="49" charset="-122"/>
                  <a:ea typeface="黑体" panose="02010609060101010101" pitchFamily="49" charset="-122"/>
                  <a:cs typeface="黑体" panose="02010609060101010101" pitchFamily="49" charset="-122"/>
                </a:rPr>
                <a:t>。</a:t>
              </a:r>
            </a:p>
          </p:txBody>
        </p:sp>
        <p:pic>
          <p:nvPicPr>
            <p:cNvPr id="3" name="图片 2"/>
            <p:cNvPicPr>
              <a:picLocks noChangeAspect="1"/>
            </p:cNvPicPr>
            <p:nvPr/>
          </p:nvPicPr>
          <p:blipFill>
            <a:blip r:embed="rId3"/>
            <a:stretch>
              <a:fillRect/>
            </a:stretch>
          </p:blipFill>
          <p:spPr>
            <a:xfrm>
              <a:off x="10280" y="3586"/>
              <a:ext cx="8356" cy="5840"/>
            </a:xfrm>
            <a:prstGeom prst="rect">
              <a:avLst/>
            </a:prstGeom>
          </p:spPr>
        </p:pic>
      </p:gr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zh-CN" altLang="en-US" dirty="0"/>
              <a:t> 学术不端行为案例分享</a:t>
            </a:r>
          </a:p>
        </p:txBody>
      </p:sp>
      <p:sp>
        <p:nvSpPr>
          <p:cNvPr id="5" name="灯片编号占位符 4"/>
          <p:cNvSpPr>
            <a:spLocks noGrp="1"/>
          </p:cNvSpPr>
          <p:nvPr>
            <p:ph type="sldNum" sz="quarter" idx="12"/>
          </p:nvPr>
        </p:nvSpPr>
        <p:spPr/>
        <p:txBody>
          <a:bodyPr/>
          <a:lstStyle/>
          <a:p>
            <a:pPr algn="r"/>
            <a:fld id="{CBD803B2-A378-42BD-B5EC-F7748F169FE0}" type="slidenum">
              <a:rPr lang="en-US" altLang="zh-CN" smtClean="0"/>
              <a:t>37</a:t>
            </a:fld>
            <a:endParaRPr lang="zh-CN" altLang="en-US" dirty="0"/>
          </a:p>
        </p:txBody>
      </p:sp>
      <p:grpSp>
        <p:nvGrpSpPr>
          <p:cNvPr id="7" name="组合 6"/>
          <p:cNvGrpSpPr/>
          <p:nvPr/>
        </p:nvGrpSpPr>
        <p:grpSpPr>
          <a:xfrm>
            <a:off x="902970" y="1475740"/>
            <a:ext cx="10297160" cy="4271645"/>
            <a:chOff x="1422" y="2324"/>
            <a:chExt cx="16216" cy="6727"/>
          </a:xfrm>
        </p:grpSpPr>
        <p:sp>
          <p:nvSpPr>
            <p:cNvPr id="8" name="文本框 7"/>
            <p:cNvSpPr txBox="1"/>
            <p:nvPr/>
          </p:nvSpPr>
          <p:spPr>
            <a:xfrm>
              <a:off x="1549" y="2324"/>
              <a:ext cx="4768" cy="822"/>
            </a:xfrm>
            <a:prstGeom prst="rect">
              <a:avLst/>
            </a:prstGeom>
            <a:solidFill>
              <a:schemeClr val="accent6">
                <a:lumMod val="20000"/>
                <a:lumOff val="80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wrap="none" rtlCol="0">
              <a:spAutoFit/>
            </a:bodyPr>
            <a:lstStyle/>
            <a:p>
              <a:r>
                <a:rPr lang="zh-CN" altLang="en-US" sz="2800">
                  <a:solidFill>
                    <a:schemeClr val="accent2">
                      <a:lumMod val="75000"/>
                    </a:schemeClr>
                  </a:solidFill>
                  <a:latin typeface="黑体" panose="02010609060101010101" pitchFamily="49" charset="-122"/>
                  <a:ea typeface="黑体" panose="02010609060101010101" pitchFamily="49" charset="-122"/>
                  <a:cs typeface="Times New Roman" panose="02020603050405020304" pitchFamily="18" charset="0"/>
                </a:rPr>
                <a:t>西交大六君子事件</a:t>
              </a:r>
            </a:p>
          </p:txBody>
        </p:sp>
        <p:sp>
          <p:nvSpPr>
            <p:cNvPr id="4" name="文本框 3"/>
            <p:cNvSpPr txBox="1"/>
            <p:nvPr/>
          </p:nvSpPr>
          <p:spPr>
            <a:xfrm>
              <a:off x="1422" y="4833"/>
              <a:ext cx="8858" cy="2583"/>
            </a:xfrm>
            <a:prstGeom prst="rect">
              <a:avLst/>
            </a:prstGeom>
            <a:noFill/>
          </p:spPr>
          <p:txBody>
            <a:bodyPr wrap="square" rtlCol="0">
              <a:spAutoFit/>
            </a:bodyPr>
            <a:lstStyle/>
            <a:p>
              <a:pPr algn="l">
                <a:lnSpc>
                  <a:spcPct val="140000"/>
                </a:lnSpc>
              </a:pPr>
              <a:r>
                <a:rPr lang="zh-CN" altLang="en-US">
                  <a:solidFill>
                    <a:schemeClr val="accent1">
                      <a:lumMod val="50000"/>
                    </a:schemeClr>
                  </a:solidFill>
                  <a:latin typeface="黑体" panose="02010609060101010101" pitchFamily="49" charset="-122"/>
                  <a:ea typeface="黑体" panose="02010609060101010101" pitchFamily="49" charset="-122"/>
                  <a:cs typeface="黑体" panose="02010609060101010101" pitchFamily="49" charset="-122"/>
                </a:rPr>
                <a:t>迫于舆论压力和</a:t>
              </a:r>
              <a:r>
                <a:rPr lang="en-US" altLang="zh-CN">
                  <a:solidFill>
                    <a:schemeClr val="accent1">
                      <a:lumMod val="50000"/>
                    </a:schemeClr>
                  </a:solidFill>
                  <a:latin typeface="黑体" panose="02010609060101010101" pitchFamily="49" charset="-122"/>
                  <a:ea typeface="黑体" panose="02010609060101010101" pitchFamily="49" charset="-122"/>
                  <a:cs typeface="黑体" panose="02010609060101010101" pitchFamily="49" charset="-122"/>
                </a:rPr>
                <a:t>6</a:t>
              </a:r>
              <a:r>
                <a:rPr lang="zh-CN" altLang="en-US">
                  <a:solidFill>
                    <a:schemeClr val="accent1">
                      <a:lumMod val="50000"/>
                    </a:schemeClr>
                  </a:solidFill>
                  <a:latin typeface="黑体" panose="02010609060101010101" pitchFamily="49" charset="-122"/>
                  <a:ea typeface="黑体" panose="02010609060101010101" pitchFamily="49" charset="-122"/>
                  <a:cs typeface="黑体" panose="02010609060101010101" pitchFamily="49" charset="-122"/>
                </a:rPr>
                <a:t>位老教授的不懈努力，2009年5月，李连生的流体机械及压缩机国家工程研究中心副主任职务被免。2010年1月22日，撤销了李连生博士生导师资格。</a:t>
              </a:r>
            </a:p>
          </p:txBody>
        </p:sp>
        <p:pic>
          <p:nvPicPr>
            <p:cNvPr id="6" name="图片 5"/>
            <p:cNvPicPr>
              <a:picLocks noChangeAspect="1"/>
            </p:cNvPicPr>
            <p:nvPr/>
          </p:nvPicPr>
          <p:blipFill>
            <a:blip r:embed="rId3"/>
            <a:stretch>
              <a:fillRect/>
            </a:stretch>
          </p:blipFill>
          <p:spPr>
            <a:xfrm>
              <a:off x="10394" y="3197"/>
              <a:ext cx="7244" cy="5854"/>
            </a:xfrm>
            <a:prstGeom prst="rect">
              <a:avLst/>
            </a:prstGeom>
          </p:spPr>
        </p:pic>
      </p:gr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zh-CN" altLang="en-US" dirty="0"/>
              <a:t> 学术不端行为案例分享</a:t>
            </a:r>
          </a:p>
        </p:txBody>
      </p:sp>
      <p:sp>
        <p:nvSpPr>
          <p:cNvPr id="5" name="灯片编号占位符 4"/>
          <p:cNvSpPr>
            <a:spLocks noGrp="1"/>
          </p:cNvSpPr>
          <p:nvPr>
            <p:ph type="sldNum" sz="quarter" idx="12"/>
          </p:nvPr>
        </p:nvSpPr>
        <p:spPr/>
        <p:txBody>
          <a:bodyPr/>
          <a:lstStyle/>
          <a:p>
            <a:pPr algn="r"/>
            <a:fld id="{CBD803B2-A378-42BD-B5EC-F7748F169FE0}" type="slidenum">
              <a:rPr lang="en-US" altLang="zh-CN" smtClean="0"/>
              <a:t>38</a:t>
            </a:fld>
            <a:endParaRPr lang="zh-CN" altLang="en-US" dirty="0"/>
          </a:p>
        </p:txBody>
      </p:sp>
      <p:grpSp>
        <p:nvGrpSpPr>
          <p:cNvPr id="12" name="组合 11"/>
          <p:cNvGrpSpPr/>
          <p:nvPr/>
        </p:nvGrpSpPr>
        <p:grpSpPr>
          <a:xfrm>
            <a:off x="479425" y="980440"/>
            <a:ext cx="11015345" cy="5721985"/>
            <a:chOff x="755" y="1544"/>
            <a:chExt cx="17347" cy="9011"/>
          </a:xfrm>
        </p:grpSpPr>
        <p:pic>
          <p:nvPicPr>
            <p:cNvPr id="3" name="图片 2"/>
            <p:cNvPicPr>
              <a:picLocks noChangeAspect="1"/>
            </p:cNvPicPr>
            <p:nvPr/>
          </p:nvPicPr>
          <p:blipFill>
            <a:blip r:embed="rId3"/>
            <a:stretch>
              <a:fillRect/>
            </a:stretch>
          </p:blipFill>
          <p:spPr>
            <a:xfrm>
              <a:off x="868" y="1544"/>
              <a:ext cx="9040" cy="2653"/>
            </a:xfrm>
            <a:prstGeom prst="rect">
              <a:avLst/>
            </a:prstGeom>
            <a:effectLst>
              <a:outerShdw blurRad="50800" dist="38100" dir="2700000" algn="tl" rotWithShape="0">
                <a:prstClr val="black">
                  <a:alpha val="40000"/>
                </a:prstClr>
              </a:outerShdw>
            </a:effectLst>
          </p:spPr>
        </p:pic>
        <p:pic>
          <p:nvPicPr>
            <p:cNvPr id="9" name="图片 8"/>
            <p:cNvPicPr>
              <a:picLocks noChangeAspect="1"/>
            </p:cNvPicPr>
            <p:nvPr/>
          </p:nvPicPr>
          <p:blipFill>
            <a:blip r:embed="rId4"/>
            <a:stretch>
              <a:fillRect/>
            </a:stretch>
          </p:blipFill>
          <p:spPr>
            <a:xfrm>
              <a:off x="755" y="4493"/>
              <a:ext cx="7953" cy="6062"/>
            </a:xfrm>
            <a:prstGeom prst="rect">
              <a:avLst/>
            </a:prstGeom>
          </p:spPr>
        </p:pic>
        <p:sp>
          <p:nvSpPr>
            <p:cNvPr id="10" name="文本框 9"/>
            <p:cNvSpPr txBox="1"/>
            <p:nvPr/>
          </p:nvSpPr>
          <p:spPr>
            <a:xfrm>
              <a:off x="10507" y="2452"/>
              <a:ext cx="7595" cy="5233"/>
            </a:xfrm>
            <a:prstGeom prst="rect">
              <a:avLst/>
            </a:prstGeom>
            <a:noFill/>
          </p:spPr>
          <p:txBody>
            <a:bodyPr wrap="square" rtlCol="0">
              <a:spAutoFit/>
            </a:bodyPr>
            <a:lstStyle/>
            <a:p>
              <a:pPr algn="l">
                <a:lnSpc>
                  <a:spcPct val="150000"/>
                </a:lnSpc>
              </a:pPr>
              <a:r>
                <a:rPr lang="zh-CN" altLang="en-US" sz="2000">
                  <a:solidFill>
                    <a:schemeClr val="accent1">
                      <a:lumMod val="50000"/>
                    </a:schemeClr>
                  </a:solidFill>
                  <a:latin typeface="黑体" panose="02010609060101010101" pitchFamily="49" charset="-122"/>
                  <a:ea typeface="黑体" panose="02010609060101010101" pitchFamily="49" charset="-122"/>
                  <a:cs typeface="黑体" panose="02010609060101010101" pitchFamily="49" charset="-122"/>
                </a:rPr>
                <a:t>这篇综述报告由智源牵头，邀请国内外100位科研人员分别撰写了16篇独立的专题文章，并单独署名。</a:t>
              </a:r>
            </a:p>
            <a:p>
              <a:pPr algn="l">
                <a:lnSpc>
                  <a:spcPct val="150000"/>
                </a:lnSpc>
              </a:pPr>
              <a:r>
                <a:rPr lang="zh-CN" altLang="en-US" sz="2000">
                  <a:solidFill>
                    <a:schemeClr val="accent1">
                      <a:lumMod val="50000"/>
                    </a:schemeClr>
                  </a:solidFill>
                  <a:latin typeface="黑体" panose="02010609060101010101" pitchFamily="49" charset="-122"/>
                  <a:ea typeface="黑体" panose="02010609060101010101" pitchFamily="49" charset="-122"/>
                  <a:cs typeface="黑体" panose="02010609060101010101" pitchFamily="49" charset="-122"/>
                </a:rPr>
                <a:t>按初步调查结果，智源决定立即从文章中删除已确认的抄袭内容，并通知所有作者对所有内容进行全面审查。</a:t>
              </a:r>
            </a:p>
            <a:p>
              <a:pPr algn="l">
                <a:lnSpc>
                  <a:spcPct val="150000"/>
                </a:lnSpc>
              </a:pPr>
              <a:r>
                <a:rPr lang="zh-CN" altLang="en-US" sz="2000">
                  <a:solidFill>
                    <a:schemeClr val="accent1">
                      <a:lumMod val="50000"/>
                    </a:schemeClr>
                  </a:solidFill>
                  <a:latin typeface="黑体" panose="02010609060101010101" pitchFamily="49" charset="-122"/>
                  <a:ea typeface="黑体" panose="02010609060101010101" pitchFamily="49" charset="-122"/>
                  <a:cs typeface="黑体" panose="02010609060101010101" pitchFamily="49" charset="-122"/>
                </a:rPr>
                <a:t>目前论文修订版已提交arXiv进行更新。</a:t>
              </a:r>
            </a:p>
          </p:txBody>
        </p:sp>
        <p:sp>
          <p:nvSpPr>
            <p:cNvPr id="11" name="文本框 10"/>
            <p:cNvSpPr txBox="1"/>
            <p:nvPr/>
          </p:nvSpPr>
          <p:spPr>
            <a:xfrm>
              <a:off x="7449" y="8235"/>
              <a:ext cx="10408" cy="1404"/>
            </a:xfrm>
            <a:prstGeom prst="rect">
              <a:avLst/>
            </a:prstGeom>
            <a:noFill/>
          </p:spPr>
          <p:txBody>
            <a:bodyPr wrap="square" rtlCol="0" anchor="t">
              <a:spAutoFit/>
            </a:bodyPr>
            <a:lstStyle/>
            <a:p>
              <a:r>
                <a:rPr lang="zh-CN" altLang="en-US" sz="2800" i="1">
                  <a:solidFill>
                    <a:srgbClr val="C00000"/>
                  </a:solidFill>
                  <a:latin typeface="黑体" panose="02010609060101010101" pitchFamily="49" charset="-122"/>
                  <a:ea typeface="黑体" panose="02010609060101010101" pitchFamily="49" charset="-122"/>
                </a:rPr>
                <a:t>综述文章的意义</a:t>
              </a:r>
              <a:r>
                <a:rPr lang="zh-CN" altLang="en-US" sz="2400" i="1">
                  <a:solidFill>
                    <a:srgbClr val="C00000"/>
                  </a:solidFill>
                  <a:latin typeface="黑体" panose="02010609060101010101" pitchFamily="49" charset="-122"/>
                  <a:ea typeface="黑体" panose="02010609060101010101" pitchFamily="49" charset="-122"/>
                </a:rPr>
                <a:t>在于对一个研究领域的重新构建，直接复制之前的论文并不能带来新的价值。</a:t>
              </a:r>
            </a:p>
          </p:txBody>
        </p:sp>
      </p:gr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zh-CN" altLang="en-US" dirty="0"/>
              <a:t> 学术不端行为案例分享</a:t>
            </a:r>
          </a:p>
        </p:txBody>
      </p:sp>
      <p:sp>
        <p:nvSpPr>
          <p:cNvPr id="5" name="灯片编号占位符 4"/>
          <p:cNvSpPr>
            <a:spLocks noGrp="1"/>
          </p:cNvSpPr>
          <p:nvPr>
            <p:ph type="sldNum" sz="quarter" idx="12"/>
          </p:nvPr>
        </p:nvSpPr>
        <p:spPr/>
        <p:txBody>
          <a:bodyPr/>
          <a:lstStyle/>
          <a:p>
            <a:pPr algn="r"/>
            <a:fld id="{CBD803B2-A378-42BD-B5EC-F7748F169FE0}" type="slidenum">
              <a:rPr lang="en-US" altLang="zh-CN" smtClean="0"/>
              <a:t>39</a:t>
            </a:fld>
            <a:endParaRPr lang="zh-CN" altLang="en-US" dirty="0"/>
          </a:p>
        </p:txBody>
      </p:sp>
      <p:grpSp>
        <p:nvGrpSpPr>
          <p:cNvPr id="20" name="组合 19"/>
          <p:cNvGrpSpPr/>
          <p:nvPr/>
        </p:nvGrpSpPr>
        <p:grpSpPr>
          <a:xfrm>
            <a:off x="407670" y="991235"/>
            <a:ext cx="11553825" cy="5755005"/>
            <a:chOff x="642" y="1561"/>
            <a:chExt cx="18195" cy="9063"/>
          </a:xfrm>
        </p:grpSpPr>
        <p:sp>
          <p:nvSpPr>
            <p:cNvPr id="4" name="文本框 3"/>
            <p:cNvSpPr txBox="1"/>
            <p:nvPr/>
          </p:nvSpPr>
          <p:spPr>
            <a:xfrm>
              <a:off x="755" y="1561"/>
              <a:ext cx="4608" cy="725"/>
            </a:xfrm>
            <a:prstGeom prst="rect">
              <a:avLst/>
            </a:prstGeom>
            <a:solidFill>
              <a:schemeClr val="accent2">
                <a:lumMod val="20000"/>
                <a:lumOff val="80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wrap="none" rtlCol="0">
              <a:spAutoFit/>
            </a:bodyPr>
            <a:lstStyle/>
            <a:p>
              <a:r>
                <a:rPr lang="zh-CN" altLang="en-US" sz="2400" i="1">
                  <a:solidFill>
                    <a:srgbClr val="C00000"/>
                  </a:solidFill>
                  <a:latin typeface="黑体" panose="02010609060101010101" pitchFamily="49" charset="-122"/>
                  <a:ea typeface="黑体" panose="02010609060101010101" pitchFamily="49" charset="-122"/>
                </a:rPr>
                <a:t>千奇百怪的造假方式</a:t>
              </a:r>
            </a:p>
          </p:txBody>
        </p:sp>
        <p:pic>
          <p:nvPicPr>
            <p:cNvPr id="6" name="图片 5"/>
            <p:cNvPicPr>
              <a:picLocks noChangeAspect="1"/>
            </p:cNvPicPr>
            <p:nvPr/>
          </p:nvPicPr>
          <p:blipFill>
            <a:blip r:embed="rId3"/>
            <a:stretch>
              <a:fillRect/>
            </a:stretch>
          </p:blipFill>
          <p:spPr>
            <a:xfrm>
              <a:off x="4418" y="2642"/>
              <a:ext cx="3841" cy="5078"/>
            </a:xfrm>
            <a:prstGeom prst="rect">
              <a:avLst/>
            </a:prstGeom>
          </p:spPr>
        </p:pic>
        <p:pic>
          <p:nvPicPr>
            <p:cNvPr id="7" name="图片 6"/>
            <p:cNvPicPr>
              <a:picLocks noChangeAspect="1"/>
            </p:cNvPicPr>
            <p:nvPr/>
          </p:nvPicPr>
          <p:blipFill>
            <a:blip r:embed="rId4"/>
            <a:stretch>
              <a:fillRect/>
            </a:stretch>
          </p:blipFill>
          <p:spPr>
            <a:xfrm>
              <a:off x="642" y="2642"/>
              <a:ext cx="3776" cy="5036"/>
            </a:xfrm>
            <a:prstGeom prst="rect">
              <a:avLst/>
            </a:prstGeom>
          </p:spPr>
        </p:pic>
        <p:sp>
          <p:nvSpPr>
            <p:cNvPr id="8" name="文本框 7"/>
            <p:cNvSpPr txBox="1"/>
            <p:nvPr/>
          </p:nvSpPr>
          <p:spPr>
            <a:xfrm>
              <a:off x="3136" y="2678"/>
              <a:ext cx="4673" cy="580"/>
            </a:xfrm>
            <a:prstGeom prst="rect">
              <a:avLst/>
            </a:prstGeom>
            <a:solidFill>
              <a:schemeClr val="accent2">
                <a:lumMod val="20000"/>
                <a:lumOff val="80000"/>
              </a:schemeClr>
            </a:solidFill>
          </p:spPr>
          <p:txBody>
            <a:bodyPr wrap="none" rtlCol="0">
              <a:spAutoFit/>
            </a:bodyPr>
            <a:lstStyle/>
            <a:p>
              <a:r>
                <a:rPr lang="zh-CN" altLang="en-US">
                  <a:latin typeface="黑体" panose="02010609060101010101" pitchFamily="49" charset="-122"/>
                  <a:ea typeface="黑体" panose="02010609060101010101" pitchFamily="49" charset="-122"/>
                  <a:cs typeface="黑体" panose="02010609060101010101" pitchFamily="49" charset="-122"/>
                </a:rPr>
                <a:t>疑似使用</a:t>
              </a:r>
              <a:r>
                <a:rPr lang="en-US" altLang="zh-CN">
                  <a:latin typeface="黑体" panose="02010609060101010101" pitchFamily="49" charset="-122"/>
                  <a:ea typeface="黑体" panose="02010609060101010101" pitchFamily="49" charset="-122"/>
                  <a:cs typeface="黑体" panose="02010609060101010101" pitchFamily="49" charset="-122"/>
                </a:rPr>
                <a:t>ps</a:t>
              </a:r>
              <a:r>
                <a:rPr lang="zh-CN" altLang="en-US">
                  <a:latin typeface="黑体" panose="02010609060101010101" pitchFamily="49" charset="-122"/>
                  <a:ea typeface="黑体" panose="02010609060101010101" pitchFamily="49" charset="-122"/>
                  <a:cs typeface="黑体" panose="02010609060101010101" pitchFamily="49" charset="-122"/>
                </a:rPr>
                <a:t>擦除来伪造结果</a:t>
              </a:r>
            </a:p>
          </p:txBody>
        </p:sp>
        <p:pic>
          <p:nvPicPr>
            <p:cNvPr id="12" name="图片 11"/>
            <p:cNvPicPr>
              <a:picLocks noChangeAspect="1"/>
            </p:cNvPicPr>
            <p:nvPr/>
          </p:nvPicPr>
          <p:blipFill>
            <a:blip r:embed="rId5"/>
            <a:stretch>
              <a:fillRect/>
            </a:stretch>
          </p:blipFill>
          <p:spPr>
            <a:xfrm>
              <a:off x="9146" y="3712"/>
              <a:ext cx="7105" cy="3109"/>
            </a:xfrm>
            <a:prstGeom prst="rect">
              <a:avLst/>
            </a:prstGeom>
          </p:spPr>
        </p:pic>
        <p:pic>
          <p:nvPicPr>
            <p:cNvPr id="13" name="图片 12"/>
            <p:cNvPicPr>
              <a:picLocks noChangeAspect="1"/>
            </p:cNvPicPr>
            <p:nvPr/>
          </p:nvPicPr>
          <p:blipFill>
            <a:blip r:embed="rId6"/>
            <a:stretch>
              <a:fillRect/>
            </a:stretch>
          </p:blipFill>
          <p:spPr>
            <a:xfrm>
              <a:off x="9033" y="2983"/>
              <a:ext cx="5835" cy="878"/>
            </a:xfrm>
            <a:prstGeom prst="rect">
              <a:avLst/>
            </a:prstGeom>
          </p:spPr>
        </p:pic>
        <p:sp>
          <p:nvSpPr>
            <p:cNvPr id="14" name="文本框 13"/>
            <p:cNvSpPr txBox="1"/>
            <p:nvPr/>
          </p:nvSpPr>
          <p:spPr>
            <a:xfrm>
              <a:off x="8919" y="1771"/>
              <a:ext cx="9918" cy="1307"/>
            </a:xfrm>
            <a:prstGeom prst="rect">
              <a:avLst/>
            </a:prstGeom>
            <a:noFill/>
          </p:spPr>
          <p:txBody>
            <a:bodyPr wrap="square" rtlCol="0">
              <a:spAutoFit/>
            </a:bodyPr>
            <a:lstStyle/>
            <a:p>
              <a:r>
                <a:rPr lang="en-US" altLang="zh-CN" sz="1600">
                  <a:solidFill>
                    <a:schemeClr val="accent1">
                      <a:lumMod val="50000"/>
                    </a:schemeClr>
                  </a:solidFill>
                  <a:latin typeface="黑体" panose="02010609060101010101" pitchFamily="49" charset="-122"/>
                  <a:ea typeface="黑体" panose="02010609060101010101" pitchFamily="49" charset="-122"/>
                  <a:cs typeface="黑体" panose="02010609060101010101" pitchFamily="49" charset="-122"/>
                </a:rPr>
                <a:t>CVPR 2020 HAttMatting</a:t>
              </a:r>
              <a:r>
                <a:rPr lang="zh-CN" altLang="en-US" sz="1600">
                  <a:solidFill>
                    <a:schemeClr val="accent1">
                      <a:lumMod val="50000"/>
                    </a:schemeClr>
                  </a:solidFill>
                  <a:latin typeface="黑体" panose="02010609060101010101" pitchFamily="49" charset="-122"/>
                  <a:ea typeface="黑体" panose="02010609060101010101" pitchFamily="49" charset="-122"/>
                  <a:cs typeface="黑体" panose="02010609060101010101" pitchFamily="49" charset="-122"/>
                </a:rPr>
                <a:t>工作为了更可能被</a:t>
              </a:r>
              <a:r>
                <a:rPr lang="en-US" altLang="zh-CN" sz="1600">
                  <a:solidFill>
                    <a:schemeClr val="accent1">
                      <a:lumMod val="50000"/>
                    </a:schemeClr>
                  </a:solidFill>
                  <a:latin typeface="黑体" panose="02010609060101010101" pitchFamily="49" charset="-122"/>
                  <a:ea typeface="黑体" panose="02010609060101010101" pitchFamily="49" charset="-122"/>
                  <a:cs typeface="黑体" panose="02010609060101010101" pitchFamily="49" charset="-122"/>
                </a:rPr>
                <a:t>CVPR</a:t>
              </a:r>
              <a:r>
                <a:rPr lang="zh-CN" altLang="en-US" sz="1600">
                  <a:solidFill>
                    <a:schemeClr val="accent1">
                      <a:lumMod val="50000"/>
                    </a:schemeClr>
                  </a:solidFill>
                  <a:latin typeface="黑体" panose="02010609060101010101" pitchFamily="49" charset="-122"/>
                  <a:ea typeface="黑体" panose="02010609060101010101" pitchFamily="49" charset="-122"/>
                  <a:cs typeface="黑体" panose="02010609060101010101" pitchFamily="49" charset="-122"/>
                </a:rPr>
                <a:t>收录而在论文中放入代码链接，但两年过去依旧没放出具体代码，</a:t>
              </a:r>
            </a:p>
            <a:p>
              <a:r>
                <a:rPr lang="zh-CN" altLang="en-US" sz="1600">
                  <a:solidFill>
                    <a:schemeClr val="accent1">
                      <a:lumMod val="50000"/>
                    </a:schemeClr>
                  </a:solidFill>
                  <a:latin typeface="黑体" panose="02010609060101010101" pitchFamily="49" charset="-122"/>
                  <a:ea typeface="黑体" panose="02010609060101010101" pitchFamily="49" charset="-122"/>
                  <a:cs typeface="黑体" panose="02010609060101010101" pitchFamily="49" charset="-122"/>
                </a:rPr>
                <a:t>且面对论文内严重逻辑</a:t>
              </a:r>
              <a:r>
                <a:rPr lang="en-US" altLang="zh-CN" sz="1600">
                  <a:solidFill>
                    <a:schemeClr val="accent1">
                      <a:lumMod val="50000"/>
                    </a:schemeClr>
                  </a:solidFill>
                  <a:latin typeface="黑体" panose="02010609060101010101" pitchFamily="49" charset="-122"/>
                  <a:ea typeface="黑体" panose="02010609060101010101" pitchFamily="49" charset="-122"/>
                  <a:cs typeface="黑体" panose="02010609060101010101" pitchFamily="49" charset="-122"/>
                </a:rPr>
                <a:t>bug</a:t>
              </a:r>
              <a:r>
                <a:rPr lang="zh-CN" altLang="en-US" sz="1600">
                  <a:solidFill>
                    <a:schemeClr val="accent1">
                      <a:lumMod val="50000"/>
                    </a:schemeClr>
                  </a:solidFill>
                  <a:latin typeface="黑体" panose="02010609060101010101" pitchFamily="49" charset="-122"/>
                  <a:ea typeface="黑体" panose="02010609060101010101" pitchFamily="49" charset="-122"/>
                  <a:cs typeface="黑体" panose="02010609060101010101" pitchFamily="49" charset="-122"/>
                </a:rPr>
                <a:t>的质疑也没有给出任何解释。</a:t>
              </a:r>
            </a:p>
          </p:txBody>
        </p:sp>
        <p:sp>
          <p:nvSpPr>
            <p:cNvPr id="17" name="文本框 16"/>
            <p:cNvSpPr txBox="1"/>
            <p:nvPr/>
          </p:nvSpPr>
          <p:spPr>
            <a:xfrm>
              <a:off x="15950" y="3245"/>
              <a:ext cx="2448" cy="580"/>
            </a:xfrm>
            <a:prstGeom prst="rect">
              <a:avLst/>
            </a:prstGeom>
            <a:solidFill>
              <a:schemeClr val="accent2">
                <a:lumMod val="20000"/>
                <a:lumOff val="80000"/>
              </a:schemeClr>
            </a:solidFill>
          </p:spPr>
          <p:txBody>
            <a:bodyPr wrap="none" rtlCol="0">
              <a:spAutoFit/>
            </a:bodyPr>
            <a:lstStyle/>
            <a:p>
              <a:r>
                <a:rPr lang="zh-CN" altLang="en-US">
                  <a:solidFill>
                    <a:srgbClr val="C00000"/>
                  </a:solidFill>
                  <a:latin typeface="黑体" panose="02010609060101010101" pitchFamily="49" charset="-122"/>
                  <a:ea typeface="黑体" panose="02010609060101010101" pitchFamily="49" charset="-122"/>
                </a:rPr>
                <a:t>虚假代码链接</a:t>
              </a:r>
            </a:p>
          </p:txBody>
        </p:sp>
        <p:pic>
          <p:nvPicPr>
            <p:cNvPr id="18" name="图片 17"/>
            <p:cNvPicPr>
              <a:picLocks noChangeAspect="1"/>
            </p:cNvPicPr>
            <p:nvPr/>
          </p:nvPicPr>
          <p:blipFill>
            <a:blip r:embed="rId7"/>
            <a:stretch>
              <a:fillRect/>
            </a:stretch>
          </p:blipFill>
          <p:spPr>
            <a:xfrm>
              <a:off x="8579" y="6788"/>
              <a:ext cx="9038" cy="3836"/>
            </a:xfrm>
            <a:prstGeom prst="rect">
              <a:avLst/>
            </a:prstGeom>
          </p:spPr>
        </p:pic>
        <p:sp>
          <p:nvSpPr>
            <p:cNvPr id="15" name="文本框 14"/>
            <p:cNvSpPr txBox="1"/>
            <p:nvPr/>
          </p:nvSpPr>
          <p:spPr>
            <a:xfrm>
              <a:off x="982" y="9369"/>
              <a:ext cx="7939" cy="580"/>
            </a:xfrm>
            <a:prstGeom prst="rect">
              <a:avLst/>
            </a:prstGeom>
            <a:noFill/>
          </p:spPr>
          <p:txBody>
            <a:bodyPr wrap="none" rtlCol="0">
              <a:spAutoFit/>
            </a:bodyPr>
            <a:lstStyle/>
            <a:p>
              <a:r>
                <a:rPr lang="zh-CN" altLang="en-US">
                  <a:solidFill>
                    <a:schemeClr val="accent1">
                      <a:lumMod val="50000"/>
                    </a:schemeClr>
                  </a:solidFill>
                  <a:latin typeface="黑体" panose="02010609060101010101" pitchFamily="49" charset="-122"/>
                  <a:ea typeface="黑体" panose="02010609060101010101" pitchFamily="49" charset="-122"/>
                  <a:cs typeface="黑体" panose="02010609060101010101" pitchFamily="49" charset="-122"/>
                </a:rPr>
                <a:t>将别人已放入</a:t>
              </a:r>
              <a:r>
                <a:rPr lang="en-US" altLang="zh-CN">
                  <a:solidFill>
                    <a:schemeClr val="accent1">
                      <a:lumMod val="50000"/>
                    </a:schemeClr>
                  </a:solidFill>
                  <a:latin typeface="黑体" panose="02010609060101010101" pitchFamily="49" charset="-122"/>
                  <a:ea typeface="黑体" panose="02010609060101010101" pitchFamily="49" charset="-122"/>
                  <a:cs typeface="黑体" panose="02010609060101010101" pitchFamily="49" charset="-122"/>
                </a:rPr>
                <a:t>arxiv</a:t>
              </a:r>
              <a:r>
                <a:rPr lang="zh-CN" altLang="en-US">
                  <a:solidFill>
                    <a:schemeClr val="accent1">
                      <a:lumMod val="50000"/>
                    </a:schemeClr>
                  </a:solidFill>
                  <a:latin typeface="黑体" panose="02010609060101010101" pitchFamily="49" charset="-122"/>
                  <a:ea typeface="黑体" panose="02010609060101010101" pitchFamily="49" charset="-122"/>
                  <a:cs typeface="黑体" panose="02010609060101010101" pitchFamily="49" charset="-122"/>
                </a:rPr>
                <a:t>的预印本改头换面成新的论文</a:t>
              </a:r>
            </a:p>
          </p:txBody>
        </p:sp>
        <p:sp>
          <p:nvSpPr>
            <p:cNvPr id="19" name="文本框 18"/>
            <p:cNvSpPr txBox="1"/>
            <p:nvPr/>
          </p:nvSpPr>
          <p:spPr>
            <a:xfrm>
              <a:off x="8025" y="8416"/>
              <a:ext cx="1008" cy="580"/>
            </a:xfrm>
            <a:prstGeom prst="rect">
              <a:avLst/>
            </a:prstGeom>
            <a:solidFill>
              <a:schemeClr val="accent2">
                <a:lumMod val="20000"/>
                <a:lumOff val="80000"/>
              </a:schemeClr>
            </a:solidFill>
          </p:spPr>
          <p:txBody>
            <a:bodyPr wrap="none" rtlCol="0">
              <a:spAutoFit/>
            </a:bodyPr>
            <a:lstStyle/>
            <a:p>
              <a:r>
                <a:rPr lang="zh-CN" altLang="en-US">
                  <a:solidFill>
                    <a:srgbClr val="C00000"/>
                  </a:solidFill>
                  <a:latin typeface="黑体" panose="02010609060101010101" pitchFamily="49" charset="-122"/>
                  <a:ea typeface="黑体" panose="02010609060101010101" pitchFamily="49" charset="-122"/>
                </a:rPr>
                <a:t>洗稿</a:t>
              </a: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en-US" altLang="zh-CN" dirty="0"/>
              <a:t> </a:t>
            </a:r>
            <a:r>
              <a:rPr lang="zh-CN" altLang="en-US" dirty="0"/>
              <a:t>主要内容</a:t>
            </a:r>
          </a:p>
        </p:txBody>
      </p:sp>
      <p:sp>
        <p:nvSpPr>
          <p:cNvPr id="5" name="灯片编号占位符 4"/>
          <p:cNvSpPr>
            <a:spLocks noGrp="1"/>
          </p:cNvSpPr>
          <p:nvPr>
            <p:ph type="sldNum" sz="quarter" idx="12"/>
          </p:nvPr>
        </p:nvSpPr>
        <p:spPr/>
        <p:txBody>
          <a:bodyPr/>
          <a:lstStyle/>
          <a:p>
            <a:pPr algn="r"/>
            <a:fld id="{CBD803B2-A378-42BD-B5EC-F7748F169FE0}" type="slidenum">
              <a:rPr lang="en-US" altLang="zh-CN" smtClean="0"/>
              <a:t>4</a:t>
            </a:fld>
            <a:endParaRPr lang="zh-CN" altLang="en-US" dirty="0"/>
          </a:p>
        </p:txBody>
      </p:sp>
      <p:grpSp>
        <p:nvGrpSpPr>
          <p:cNvPr id="3" name="组合 2"/>
          <p:cNvGrpSpPr/>
          <p:nvPr/>
        </p:nvGrpSpPr>
        <p:grpSpPr>
          <a:xfrm>
            <a:off x="3503930" y="1052830"/>
            <a:ext cx="5603240" cy="5472430"/>
            <a:chOff x="5518" y="1658"/>
            <a:chExt cx="8824" cy="8618"/>
          </a:xfrm>
        </p:grpSpPr>
        <p:sp>
          <p:nvSpPr>
            <p:cNvPr id="4" name="内容占位符 2"/>
            <p:cNvSpPr>
              <a:spLocks noGrp="1"/>
            </p:cNvSpPr>
            <p:nvPr/>
          </p:nvSpPr>
          <p:spPr>
            <a:xfrm>
              <a:off x="5518" y="1658"/>
              <a:ext cx="8824" cy="8618"/>
            </a:xfrm>
            <a:prstGeom prst="rect">
              <a:avLst/>
            </a:prstGeom>
          </p:spPr>
          <p:txBody>
            <a:bodyPr vert="horz" lIns="91440" tIns="45720" rIns="91440" bIns="45720" rtlCol="0">
              <a:normAutofit fontScale="92500" lnSpcReduction="20000"/>
            </a:bodyPr>
            <a:lstStyle>
              <a:lvl1pPr marL="342900" indent="-342900" algn="l" defTabSz="914400" rtl="0" eaLnBrk="1" latinLnBrk="0" hangingPunct="1">
                <a:lnSpc>
                  <a:spcPct val="125000"/>
                </a:lnSpc>
                <a:spcBef>
                  <a:spcPts val="1200"/>
                </a:spcBef>
                <a:spcAft>
                  <a:spcPts val="600"/>
                </a:spcAft>
                <a:buFont typeface="Arial" panose="020B0604020202020204" pitchFamily="34" charset="0"/>
                <a:buChar char="•"/>
                <a:defRPr sz="2800" b="0" kern="1200" baseline="0">
                  <a:solidFill>
                    <a:schemeClr val="tx1"/>
                  </a:solidFill>
                  <a:latin typeface="Times New Roman" panose="02020603050405020304" pitchFamily="18" charset="0"/>
                  <a:ea typeface="黑体" panose="02010609060101010101" pitchFamily="49" charset="-122"/>
                  <a:cs typeface="+mn-cs"/>
                </a:defRPr>
              </a:lvl1pPr>
              <a:lvl2pPr marL="742950" indent="-285750" algn="l" defTabSz="914400" rtl="0" eaLnBrk="1" latinLnBrk="0" hangingPunct="1">
                <a:lnSpc>
                  <a:spcPct val="125000"/>
                </a:lnSpc>
                <a:spcBef>
                  <a:spcPts val="0"/>
                </a:spcBef>
                <a:spcAft>
                  <a:spcPts val="600"/>
                </a:spcAft>
                <a:buFont typeface="Arial" panose="020B0604020202020204" pitchFamily="34" charset="0"/>
                <a:buChar char="–"/>
                <a:defRPr sz="2400" kern="1200">
                  <a:solidFill>
                    <a:schemeClr val="tx1"/>
                  </a:solidFill>
                  <a:latin typeface="Times New Roman" panose="02020603050405020304" pitchFamily="18" charset="0"/>
                  <a:ea typeface="黑体" panose="02010609060101010101" pitchFamily="49" charset="-122"/>
                  <a:cs typeface="+mn-cs"/>
                </a:defRPr>
              </a:lvl2pPr>
              <a:lvl3pPr marL="1143000" indent="-228600" algn="l" defTabSz="914400" rtl="0" eaLnBrk="1" latinLnBrk="0" hangingPunct="1">
                <a:lnSpc>
                  <a:spcPct val="125000"/>
                </a:lnSpc>
                <a:spcBef>
                  <a:spcPts val="0"/>
                </a:spcBef>
                <a:spcAft>
                  <a:spcPts val="600"/>
                </a:spcAft>
                <a:buFont typeface="Arial" panose="020B0604020202020204" pitchFamily="34" charset="0"/>
                <a:buChar char="•"/>
                <a:defRPr sz="2000" kern="1200">
                  <a:solidFill>
                    <a:schemeClr val="tx1"/>
                  </a:solidFill>
                  <a:latin typeface="Times New Roman" panose="02020603050405020304" pitchFamily="18" charset="0"/>
                  <a:ea typeface="黑体" panose="02010609060101010101" pitchFamily="49" charset="-122"/>
                  <a:cs typeface="+mn-cs"/>
                </a:defRPr>
              </a:lvl3pPr>
              <a:lvl4pPr marL="1600200" indent="-228600" algn="l" defTabSz="914400" rtl="0" eaLnBrk="1" latinLnBrk="0" hangingPunct="1">
                <a:lnSpc>
                  <a:spcPct val="125000"/>
                </a:lnSpc>
                <a:spcBef>
                  <a:spcPts val="0"/>
                </a:spcBef>
                <a:spcAft>
                  <a:spcPts val="600"/>
                </a:spcAft>
                <a:buFont typeface="Arial" panose="020B0604020202020204" pitchFamily="34" charset="0"/>
                <a:buChar char="–"/>
                <a:defRPr sz="2000" kern="1200">
                  <a:solidFill>
                    <a:schemeClr val="tx1"/>
                  </a:solidFill>
                  <a:latin typeface="Times New Roman" panose="02020603050405020304" pitchFamily="18" charset="0"/>
                  <a:ea typeface="黑体" panose="02010609060101010101" pitchFamily="49" charset="-122"/>
                  <a:cs typeface="+mn-cs"/>
                </a:defRPr>
              </a:lvl4pPr>
              <a:lvl5pPr marL="2057400" indent="-228600" algn="l" defTabSz="914400" rtl="0" eaLnBrk="1" latinLnBrk="0" hangingPunct="1">
                <a:lnSpc>
                  <a:spcPct val="125000"/>
                </a:lnSpc>
                <a:spcBef>
                  <a:spcPts val="0"/>
                </a:spcBef>
                <a:spcAft>
                  <a:spcPts val="600"/>
                </a:spcAft>
                <a:buFont typeface="Arial" panose="020B0604020202020204" pitchFamily="34" charset="0"/>
                <a:buChar char="»"/>
                <a:defRPr sz="2000" kern="1200" baseline="0">
                  <a:solidFill>
                    <a:schemeClr val="tx1"/>
                  </a:solidFill>
                  <a:latin typeface="Times New Roman" panose="02020603050405020304" pitchFamily="18" charset="0"/>
                  <a:ea typeface="黑体" panose="02010609060101010101" pitchFamily="49" charset="-122"/>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Bef>
                  <a:spcPts val="0"/>
                </a:spcBef>
                <a:spcAft>
                  <a:spcPts val="0"/>
                </a:spcAft>
                <a:buNone/>
              </a:pPr>
              <a:r>
                <a:rPr lang="en-US" altLang="zh-CN" b="0" i="1" dirty="0">
                  <a:latin typeface="+mj-ea"/>
                  <a:ea typeface="+mj-ea"/>
                  <a:cs typeface="Times New Roman" panose="02020603050405020304" pitchFamily="18" charset="0"/>
                </a:rPr>
                <a:t>1</a:t>
              </a:r>
              <a:r>
                <a:rPr lang="en-US" altLang="zh-CN" i="1" dirty="0">
                  <a:latin typeface="黑体" panose="02010609060101010101" pitchFamily="49" charset="-122"/>
                  <a:ea typeface="黑体" panose="02010609060101010101" pitchFamily="49" charset="-122"/>
                  <a:cs typeface="Times New Roman" panose="02020603050405020304" pitchFamily="18" charset="0"/>
                  <a:sym typeface="+mn-ea"/>
                </a:rPr>
                <a:t>       </a:t>
              </a:r>
              <a:r>
                <a:rPr lang="zh-CN" altLang="en-US" b="0" dirty="0">
                  <a:latin typeface="Times New Roman" panose="02020603050405020304" pitchFamily="18" charset="0"/>
                  <a:ea typeface="+mj-ea"/>
                  <a:cs typeface="Times New Roman" panose="02020603050405020304" pitchFamily="18" charset="0"/>
                </a:rPr>
                <a:t>学术研究与论文写作</a:t>
              </a:r>
              <a:endParaRPr lang="en-US" altLang="zh-CN" b="0" dirty="0">
                <a:latin typeface="Times New Roman" panose="02020603050405020304" pitchFamily="18" charset="0"/>
                <a:ea typeface="+mj-ea"/>
                <a:cs typeface="Times New Roman" panose="02020603050405020304" pitchFamily="18" charset="0"/>
              </a:endParaRPr>
            </a:p>
            <a:p>
              <a:pPr marL="457200" lvl="1" indent="0">
                <a:spcAft>
                  <a:spcPts val="0"/>
                </a:spcAft>
                <a:buNone/>
              </a:pPr>
              <a:endParaRPr lang="en-US" altLang="zh-CN" b="0" dirty="0">
                <a:solidFill>
                  <a:srgbClr val="C00000"/>
                </a:solidFill>
                <a:latin typeface="Times New Roman" panose="02020603050405020304" pitchFamily="18" charset="0"/>
                <a:ea typeface="+mj-ea"/>
                <a:cs typeface="Times New Roman" panose="02020603050405020304" pitchFamily="18" charset="0"/>
              </a:endParaRPr>
            </a:p>
            <a:p>
              <a:pPr marL="0" indent="0">
                <a:spcBef>
                  <a:spcPts val="0"/>
                </a:spcBef>
                <a:spcAft>
                  <a:spcPts val="0"/>
                </a:spcAft>
                <a:buNone/>
              </a:pPr>
              <a:r>
                <a:rPr lang="en-US" altLang="zh-CN" i="1" dirty="0">
                  <a:latin typeface="黑体" panose="02010609060101010101" pitchFamily="49" charset="-122"/>
                  <a:ea typeface="黑体" panose="02010609060101010101" pitchFamily="49" charset="-122"/>
                  <a:cs typeface="Times New Roman" panose="02020603050405020304" pitchFamily="18" charset="0"/>
                  <a:sym typeface="+mn-ea"/>
                </a:rPr>
                <a:t>2       </a:t>
              </a:r>
              <a:r>
                <a:rPr lang="en-US" altLang="zh-CN" b="0" dirty="0">
                  <a:latin typeface="黑体" panose="02010609060101010101" pitchFamily="49" charset="-122"/>
                  <a:ea typeface="黑体" panose="02010609060101010101" pitchFamily="49" charset="-122"/>
                  <a:cs typeface="Times New Roman" panose="02020603050405020304" pitchFamily="18" charset="0"/>
                </a:rPr>
                <a:t>学术论文之写作</a:t>
              </a:r>
              <a:r>
                <a:rPr lang="zh-CN" altLang="en-US" b="0" dirty="0">
                  <a:latin typeface="黑体" panose="02010609060101010101" pitchFamily="49" charset="-122"/>
                  <a:ea typeface="黑体" panose="02010609060101010101" pitchFamily="49" charset="-122"/>
                  <a:cs typeface="Times New Roman" panose="02020603050405020304" pitchFamily="18" charset="0"/>
                </a:rPr>
                <a:t>工具</a:t>
              </a:r>
              <a:endParaRPr lang="en-US" altLang="zh-CN" b="0" dirty="0">
                <a:latin typeface="黑体" panose="02010609060101010101" pitchFamily="49" charset="-122"/>
                <a:ea typeface="黑体" panose="02010609060101010101" pitchFamily="49" charset="-122"/>
                <a:cs typeface="Times New Roman" panose="02020603050405020304" pitchFamily="18" charset="0"/>
              </a:endParaRPr>
            </a:p>
            <a:p>
              <a:pPr marL="0" indent="0">
                <a:spcBef>
                  <a:spcPts val="0"/>
                </a:spcBef>
                <a:spcAft>
                  <a:spcPts val="0"/>
                </a:spcAft>
                <a:buNone/>
              </a:pPr>
              <a:endParaRPr lang="en-US" altLang="zh-CN" b="0" dirty="0">
                <a:latin typeface="Times New Roman" panose="02020603050405020304" pitchFamily="18" charset="0"/>
                <a:ea typeface="+mj-ea"/>
                <a:cs typeface="Times New Roman" panose="02020603050405020304" pitchFamily="18" charset="0"/>
              </a:endParaRPr>
            </a:p>
            <a:p>
              <a:pPr marL="0" indent="0">
                <a:spcBef>
                  <a:spcPts val="0"/>
                </a:spcBef>
                <a:spcAft>
                  <a:spcPts val="0"/>
                </a:spcAft>
                <a:buNone/>
              </a:pPr>
              <a:r>
                <a:rPr lang="en-US" altLang="zh-CN" i="1" dirty="0">
                  <a:latin typeface="黑体" panose="02010609060101010101" pitchFamily="49" charset="-122"/>
                  <a:ea typeface="黑体" panose="02010609060101010101" pitchFamily="49" charset="-122"/>
                  <a:cs typeface="Times New Roman" panose="02020603050405020304" pitchFamily="18" charset="0"/>
                  <a:sym typeface="+mn-ea"/>
                </a:rPr>
                <a:t>3       </a:t>
              </a:r>
              <a:r>
                <a:rPr lang="en-US" altLang="zh-CN" dirty="0" err="1">
                  <a:latin typeface="黑体" panose="02010609060101010101" pitchFamily="49" charset="-122"/>
                  <a:ea typeface="黑体" panose="02010609060101010101" pitchFamily="49" charset="-122"/>
                  <a:cs typeface="Times New Roman" panose="02020603050405020304" pitchFamily="18" charset="0"/>
                </a:rPr>
                <a:t>学术论文之图示绘制</a:t>
              </a:r>
            </a:p>
            <a:p>
              <a:pPr marL="0" indent="0">
                <a:spcBef>
                  <a:spcPts val="0"/>
                </a:spcBef>
                <a:spcAft>
                  <a:spcPts val="0"/>
                </a:spcAft>
                <a:buNone/>
              </a:pPr>
              <a:endParaRPr lang="en-US" altLang="zh-CN" dirty="0" err="1">
                <a:latin typeface="Times New Roman" panose="02020603050405020304" pitchFamily="18" charset="0"/>
                <a:ea typeface="+mj-ea"/>
                <a:cs typeface="Times New Roman" panose="02020603050405020304" pitchFamily="18" charset="0"/>
              </a:endParaRPr>
            </a:p>
            <a:p>
              <a:pPr marL="0" indent="0">
                <a:spcBef>
                  <a:spcPts val="0"/>
                </a:spcBef>
                <a:spcAft>
                  <a:spcPts val="0"/>
                </a:spcAft>
                <a:buNone/>
              </a:pPr>
              <a:r>
                <a:rPr lang="en-US" altLang="zh-CN" i="1" dirty="0">
                  <a:latin typeface="黑体" panose="02010609060101010101" pitchFamily="49" charset="-122"/>
                  <a:ea typeface="黑体" panose="02010609060101010101" pitchFamily="49" charset="-122"/>
                  <a:cs typeface="Times New Roman" panose="02020603050405020304" pitchFamily="18" charset="0"/>
                  <a:sym typeface="+mn-ea"/>
                </a:rPr>
                <a:t>4       </a:t>
              </a:r>
              <a:r>
                <a:rPr lang="en-US" altLang="zh-CN" dirty="0" err="1">
                  <a:latin typeface="黑体" panose="02010609060101010101" pitchFamily="49" charset="-122"/>
                  <a:ea typeface="黑体" panose="02010609060101010101" pitchFamily="49" charset="-122"/>
                  <a:cs typeface="Times New Roman" panose="02020603050405020304" pitchFamily="18" charset="0"/>
                </a:rPr>
                <a:t>学术论文之</a:t>
              </a:r>
              <a:r>
                <a:rPr lang="zh-CN" altLang="en-US" dirty="0" err="1">
                  <a:latin typeface="黑体" panose="02010609060101010101" pitchFamily="49" charset="-122"/>
                  <a:ea typeface="黑体" panose="02010609060101010101" pitchFamily="49" charset="-122"/>
                  <a:cs typeface="Times New Roman" panose="02020603050405020304" pitchFamily="18" charset="0"/>
                </a:rPr>
                <a:t>写作过程</a:t>
              </a:r>
              <a:endParaRPr lang="en-US" altLang="zh-CN" dirty="0" err="1">
                <a:latin typeface="黑体" panose="02010609060101010101" pitchFamily="49" charset="-122"/>
                <a:ea typeface="黑体" panose="02010609060101010101" pitchFamily="49" charset="-122"/>
                <a:cs typeface="Times New Roman" panose="02020603050405020304" pitchFamily="18" charset="0"/>
              </a:endParaRPr>
            </a:p>
            <a:p>
              <a:pPr marL="0" indent="0">
                <a:spcBef>
                  <a:spcPts val="0"/>
                </a:spcBef>
                <a:spcAft>
                  <a:spcPts val="0"/>
                </a:spcAft>
                <a:buNone/>
              </a:pPr>
              <a:endParaRPr lang="en-US" altLang="zh-CN" i="1" dirty="0">
                <a:ea typeface="+mj-ea"/>
                <a:cs typeface="Times New Roman" panose="02020603050405020304" pitchFamily="18" charset="0"/>
                <a:sym typeface="+mn-ea"/>
              </a:endParaRPr>
            </a:p>
            <a:p>
              <a:pPr marL="0" indent="0">
                <a:spcBef>
                  <a:spcPts val="0"/>
                </a:spcBef>
                <a:spcAft>
                  <a:spcPts val="0"/>
                </a:spcAft>
                <a:buNone/>
              </a:pPr>
              <a:r>
                <a:rPr lang="en-US" altLang="zh-CN" i="1" dirty="0">
                  <a:latin typeface="黑体" panose="02010609060101010101" pitchFamily="49" charset="-122"/>
                  <a:ea typeface="黑体" panose="02010609060101010101" pitchFamily="49" charset="-122"/>
                  <a:cs typeface="Times New Roman" panose="02020603050405020304" pitchFamily="18" charset="0"/>
                  <a:sym typeface="+mn-ea"/>
                </a:rPr>
                <a:t>5       </a:t>
              </a:r>
              <a:r>
                <a:rPr lang="en-US" altLang="zh-CN" dirty="0" err="1">
                  <a:latin typeface="黑体" panose="02010609060101010101" pitchFamily="49" charset="-122"/>
                  <a:ea typeface="黑体" panose="02010609060101010101" pitchFamily="49" charset="-122"/>
                  <a:cs typeface="Times New Roman" panose="02020603050405020304" pitchFamily="18" charset="0"/>
                </a:rPr>
                <a:t>学术论文之</a:t>
              </a:r>
              <a:r>
                <a:rPr lang="zh-CN" altLang="en-US" dirty="0">
                  <a:latin typeface="黑体" panose="02010609060101010101" pitchFamily="49" charset="-122"/>
                  <a:cs typeface="Times New Roman" panose="02020603050405020304" pitchFamily="18" charset="0"/>
                </a:rPr>
                <a:t>写作规范</a:t>
              </a:r>
              <a:endParaRPr lang="en-US" altLang="zh-CN" dirty="0">
                <a:latin typeface="Times New Roman" panose="02020603050405020304" pitchFamily="18" charset="0"/>
                <a:ea typeface="+mj-ea"/>
                <a:cs typeface="Times New Roman" panose="02020603050405020304" pitchFamily="18" charset="0"/>
              </a:endParaRPr>
            </a:p>
            <a:p>
              <a:pPr marL="0" indent="0">
                <a:spcBef>
                  <a:spcPts val="0"/>
                </a:spcBef>
                <a:spcAft>
                  <a:spcPts val="0"/>
                </a:spcAft>
                <a:buNone/>
              </a:pPr>
              <a:endParaRPr lang="en-US" altLang="zh-CN" dirty="0" err="1">
                <a:latin typeface="Times New Roman" panose="02020603050405020304" pitchFamily="18" charset="0"/>
                <a:ea typeface="+mj-ea"/>
                <a:cs typeface="Times New Roman" panose="02020603050405020304" pitchFamily="18" charset="0"/>
              </a:endParaRPr>
            </a:p>
            <a:p>
              <a:pPr marL="0" indent="0">
                <a:spcBef>
                  <a:spcPts val="0"/>
                </a:spcBef>
                <a:spcAft>
                  <a:spcPts val="0"/>
                </a:spcAft>
                <a:buNone/>
              </a:pPr>
              <a:r>
                <a:rPr lang="en-US" altLang="zh-CN" i="1" dirty="0">
                  <a:latin typeface="黑体" panose="02010609060101010101" pitchFamily="49" charset="-122"/>
                  <a:ea typeface="黑体" panose="02010609060101010101" pitchFamily="49" charset="-122"/>
                  <a:cs typeface="Times New Roman" panose="02020603050405020304" pitchFamily="18" charset="0"/>
                  <a:sym typeface="+mn-ea"/>
                </a:rPr>
                <a:t>6       </a:t>
              </a:r>
              <a:r>
                <a:rPr lang="en-US" altLang="zh-CN" dirty="0" err="1">
                  <a:latin typeface="黑体" panose="02010609060101010101" pitchFamily="49" charset="-122"/>
                  <a:ea typeface="黑体" panose="02010609060101010101" pitchFamily="49" charset="-122"/>
                  <a:cs typeface="Times New Roman" panose="02020603050405020304" pitchFamily="18" charset="0"/>
                </a:rPr>
                <a:t>学术论文之</a:t>
              </a:r>
              <a:r>
                <a:rPr lang="zh-CN" altLang="en-US" dirty="0">
                  <a:latin typeface="黑体" panose="02010609060101010101" pitchFamily="49" charset="-122"/>
                  <a:ea typeface="黑体" panose="02010609060101010101" pitchFamily="49" charset="-122"/>
                  <a:cs typeface="Times New Roman" panose="02020603050405020304" pitchFamily="18" charset="0"/>
                </a:rPr>
                <a:t>创新研究</a:t>
              </a:r>
              <a:endParaRPr lang="en-US" altLang="zh-CN" i="1" dirty="0">
                <a:latin typeface="黑体" panose="02010609060101010101" pitchFamily="49" charset="-122"/>
                <a:ea typeface="黑体" panose="02010609060101010101" pitchFamily="49" charset="-122"/>
                <a:cs typeface="Times New Roman" panose="02020603050405020304" pitchFamily="18" charset="0"/>
                <a:sym typeface="+mn-ea"/>
              </a:endParaRPr>
            </a:p>
            <a:p>
              <a:pPr marL="0" indent="0">
                <a:spcBef>
                  <a:spcPts val="0"/>
                </a:spcBef>
                <a:spcAft>
                  <a:spcPts val="0"/>
                </a:spcAft>
                <a:buNone/>
              </a:pPr>
              <a:endParaRPr lang="en-US" altLang="zh-CN" i="1" dirty="0">
                <a:latin typeface="黑体" panose="02010609060101010101" pitchFamily="49" charset="-122"/>
                <a:ea typeface="黑体" panose="02010609060101010101" pitchFamily="49" charset="-122"/>
                <a:cs typeface="Times New Roman" panose="02020603050405020304" pitchFamily="18" charset="0"/>
                <a:sym typeface="+mn-ea"/>
              </a:endParaRPr>
            </a:p>
            <a:p>
              <a:pPr marL="0" indent="0">
                <a:spcBef>
                  <a:spcPts val="0"/>
                </a:spcBef>
                <a:spcAft>
                  <a:spcPts val="0"/>
                </a:spcAft>
                <a:buNone/>
              </a:pPr>
              <a:r>
                <a:rPr lang="en-US" altLang="zh-CN" i="1" dirty="0">
                  <a:latin typeface="黑体" panose="02010609060101010101" pitchFamily="49" charset="-122"/>
                  <a:cs typeface="Times New Roman" panose="02020603050405020304" pitchFamily="18" charset="0"/>
                  <a:sym typeface="+mn-ea"/>
                </a:rPr>
                <a:t>7</a:t>
              </a:r>
              <a:r>
                <a:rPr lang="en-US" altLang="zh-CN" i="1" dirty="0">
                  <a:latin typeface="黑体" panose="02010609060101010101" pitchFamily="49" charset="-122"/>
                  <a:ea typeface="黑体" panose="02010609060101010101" pitchFamily="49" charset="-122"/>
                  <a:cs typeface="Times New Roman" panose="02020603050405020304" pitchFamily="18" charset="0"/>
                  <a:sym typeface="+mn-ea"/>
                </a:rPr>
                <a:t>       </a:t>
              </a:r>
              <a:r>
                <a:rPr lang="en-US" altLang="zh-CN" dirty="0" err="1">
                  <a:latin typeface="黑体" panose="02010609060101010101" pitchFamily="49" charset="-122"/>
                  <a:cs typeface="Times New Roman" panose="02020603050405020304" pitchFamily="18" charset="0"/>
                  <a:sym typeface="+mn-ea"/>
                </a:rPr>
                <a:t>学术论文之</a:t>
              </a:r>
              <a:r>
                <a:rPr lang="zh-CN" altLang="en-US" dirty="0" err="1">
                  <a:latin typeface="黑体" panose="02010609060101010101" pitchFamily="49" charset="-122"/>
                  <a:cs typeface="Times New Roman" panose="02020603050405020304" pitchFamily="18" charset="0"/>
                  <a:sym typeface="+mn-ea"/>
                </a:rPr>
                <a:t>投稿流程</a:t>
              </a:r>
              <a:endParaRPr lang="en-US" altLang="zh-CN" dirty="0" err="1">
                <a:latin typeface="Times New Roman" panose="02020603050405020304" pitchFamily="18" charset="0"/>
                <a:ea typeface="+mj-ea"/>
                <a:cs typeface="Times New Roman" panose="02020603050405020304" pitchFamily="18" charset="0"/>
              </a:endParaRPr>
            </a:p>
            <a:p>
              <a:pPr marL="0" indent="0">
                <a:spcBef>
                  <a:spcPts val="0"/>
                </a:spcBef>
                <a:spcAft>
                  <a:spcPts val="0"/>
                </a:spcAft>
                <a:buNone/>
              </a:pPr>
              <a:endParaRPr lang="en-US" altLang="zh-CN" dirty="0">
                <a:cs typeface="Times New Roman" panose="02020603050405020304" pitchFamily="18" charset="0"/>
              </a:endParaRPr>
            </a:p>
          </p:txBody>
        </p:sp>
        <p:cxnSp>
          <p:nvCxnSpPr>
            <p:cNvPr id="6" name="直接连接符 5"/>
            <p:cNvCxnSpPr/>
            <p:nvPr/>
          </p:nvCxnSpPr>
          <p:spPr>
            <a:xfrm flipH="1">
              <a:off x="6538" y="1773"/>
              <a:ext cx="183" cy="681"/>
            </a:xfrm>
            <a:prstGeom prst="line">
              <a:avLst/>
            </a:prstGeom>
            <a:ln>
              <a:solidFill>
                <a:schemeClr val="bg1">
                  <a:lumMod val="50000"/>
                </a:schemeClr>
              </a:solidFill>
            </a:ln>
          </p:spPr>
          <p:style>
            <a:lnRef idx="1">
              <a:schemeClr val="accent6"/>
            </a:lnRef>
            <a:fillRef idx="0">
              <a:schemeClr val="accent6"/>
            </a:fillRef>
            <a:effectRef idx="0">
              <a:schemeClr val="accent6"/>
            </a:effectRef>
            <a:fontRef idx="minor">
              <a:schemeClr val="tx1"/>
            </a:fontRef>
          </p:style>
        </p:cxnSp>
        <p:cxnSp>
          <p:nvCxnSpPr>
            <p:cNvPr id="7" name="直接连接符 6"/>
            <p:cNvCxnSpPr/>
            <p:nvPr/>
          </p:nvCxnSpPr>
          <p:spPr>
            <a:xfrm flipH="1">
              <a:off x="6538" y="3133"/>
              <a:ext cx="183" cy="681"/>
            </a:xfrm>
            <a:prstGeom prst="line">
              <a:avLst/>
            </a:prstGeom>
            <a:ln>
              <a:solidFill>
                <a:schemeClr val="bg1">
                  <a:lumMod val="50000"/>
                </a:schemeClr>
              </a:solidFill>
            </a:ln>
          </p:spPr>
          <p:style>
            <a:lnRef idx="1">
              <a:schemeClr val="accent6"/>
            </a:lnRef>
            <a:fillRef idx="0">
              <a:schemeClr val="accent6"/>
            </a:fillRef>
            <a:effectRef idx="0">
              <a:schemeClr val="accent6"/>
            </a:effectRef>
            <a:fontRef idx="minor">
              <a:schemeClr val="tx1"/>
            </a:fontRef>
          </p:style>
        </p:cxnSp>
        <p:cxnSp>
          <p:nvCxnSpPr>
            <p:cNvPr id="8" name="直接连接符 7"/>
            <p:cNvCxnSpPr/>
            <p:nvPr/>
          </p:nvCxnSpPr>
          <p:spPr>
            <a:xfrm flipH="1">
              <a:off x="6538" y="4568"/>
              <a:ext cx="183" cy="681"/>
            </a:xfrm>
            <a:prstGeom prst="line">
              <a:avLst/>
            </a:prstGeom>
            <a:ln>
              <a:solidFill>
                <a:schemeClr val="bg1">
                  <a:lumMod val="50000"/>
                </a:schemeClr>
              </a:solidFill>
            </a:ln>
          </p:spPr>
          <p:style>
            <a:lnRef idx="1">
              <a:schemeClr val="accent6"/>
            </a:lnRef>
            <a:fillRef idx="0">
              <a:schemeClr val="accent6"/>
            </a:fillRef>
            <a:effectRef idx="0">
              <a:schemeClr val="accent6"/>
            </a:effectRef>
            <a:fontRef idx="minor">
              <a:schemeClr val="tx1"/>
            </a:fontRef>
          </p:style>
        </p:cxnSp>
        <p:cxnSp>
          <p:nvCxnSpPr>
            <p:cNvPr id="9" name="直接连接符 8"/>
            <p:cNvCxnSpPr/>
            <p:nvPr/>
          </p:nvCxnSpPr>
          <p:spPr>
            <a:xfrm flipH="1">
              <a:off x="6538" y="5967"/>
              <a:ext cx="183" cy="681"/>
            </a:xfrm>
            <a:prstGeom prst="line">
              <a:avLst/>
            </a:prstGeom>
            <a:ln>
              <a:solidFill>
                <a:schemeClr val="bg1">
                  <a:lumMod val="50000"/>
                </a:schemeClr>
              </a:solidFill>
            </a:ln>
          </p:spPr>
          <p:style>
            <a:lnRef idx="1">
              <a:schemeClr val="accent6"/>
            </a:lnRef>
            <a:fillRef idx="0">
              <a:schemeClr val="accent6"/>
            </a:fillRef>
            <a:effectRef idx="0">
              <a:schemeClr val="accent6"/>
            </a:effectRef>
            <a:fontRef idx="minor">
              <a:schemeClr val="tx1"/>
            </a:fontRef>
          </p:style>
        </p:cxnSp>
        <p:cxnSp>
          <p:nvCxnSpPr>
            <p:cNvPr id="10" name="直接连接符 9"/>
            <p:cNvCxnSpPr/>
            <p:nvPr/>
          </p:nvCxnSpPr>
          <p:spPr>
            <a:xfrm flipH="1">
              <a:off x="6538" y="7328"/>
              <a:ext cx="183" cy="681"/>
            </a:xfrm>
            <a:prstGeom prst="line">
              <a:avLst/>
            </a:prstGeom>
            <a:ln>
              <a:solidFill>
                <a:schemeClr val="bg1">
                  <a:lumMod val="50000"/>
                </a:schemeClr>
              </a:solidFill>
            </a:ln>
          </p:spPr>
          <p:style>
            <a:lnRef idx="1">
              <a:schemeClr val="accent6"/>
            </a:lnRef>
            <a:fillRef idx="0">
              <a:schemeClr val="accent6"/>
            </a:fillRef>
            <a:effectRef idx="0">
              <a:schemeClr val="accent6"/>
            </a:effectRef>
            <a:fontRef idx="minor">
              <a:schemeClr val="tx1"/>
            </a:fontRef>
          </p:style>
        </p:cxnSp>
        <p:cxnSp>
          <p:nvCxnSpPr>
            <p:cNvPr id="11" name="直接连接符 10"/>
            <p:cNvCxnSpPr/>
            <p:nvPr/>
          </p:nvCxnSpPr>
          <p:spPr>
            <a:xfrm flipH="1">
              <a:off x="6538" y="8689"/>
              <a:ext cx="183" cy="681"/>
            </a:xfrm>
            <a:prstGeom prst="line">
              <a:avLst/>
            </a:prstGeom>
            <a:ln>
              <a:solidFill>
                <a:schemeClr val="bg1">
                  <a:lumMod val="50000"/>
                </a:schemeClr>
              </a:solidFill>
            </a:ln>
          </p:spPr>
          <p:style>
            <a:lnRef idx="1">
              <a:schemeClr val="accent6"/>
            </a:lnRef>
            <a:fillRef idx="0">
              <a:schemeClr val="accent6"/>
            </a:fillRef>
            <a:effectRef idx="0">
              <a:schemeClr val="accent6"/>
            </a:effectRef>
            <a:fontRef idx="minor">
              <a:schemeClr val="tx1"/>
            </a:fontRef>
          </p:style>
        </p:cxnSp>
      </p:grpSp>
      <p:sp>
        <p:nvSpPr>
          <p:cNvPr id="12" name="矩形 11"/>
          <p:cNvSpPr/>
          <p:nvPr/>
        </p:nvSpPr>
        <p:spPr>
          <a:xfrm>
            <a:off x="28952" y="6474274"/>
            <a:ext cx="5407249" cy="338554"/>
          </a:xfrm>
          <a:prstGeom prst="rect">
            <a:avLst/>
          </a:prstGeom>
        </p:spPr>
        <p:txBody>
          <a:bodyPr wrap="none">
            <a:spAutoFit/>
          </a:bodyPr>
          <a:lstStyle/>
          <a:p>
            <a:r>
              <a:rPr lang="en-US" altLang="zh-CN" sz="1600" dirty="0"/>
              <a:t>*</a:t>
            </a:r>
            <a:r>
              <a:rPr lang="zh-CN" altLang="en-US" sz="1600" dirty="0"/>
              <a:t>本课件部分内容来源自：https://mmlab-iie.github.io/course/</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zh-CN" altLang="en-US" dirty="0"/>
              <a:t> 学术不端行为的处分</a:t>
            </a:r>
          </a:p>
        </p:txBody>
      </p:sp>
      <p:sp>
        <p:nvSpPr>
          <p:cNvPr id="5" name="灯片编号占位符 4"/>
          <p:cNvSpPr>
            <a:spLocks noGrp="1"/>
          </p:cNvSpPr>
          <p:nvPr>
            <p:ph type="sldNum" sz="quarter" idx="12"/>
          </p:nvPr>
        </p:nvSpPr>
        <p:spPr/>
        <p:txBody>
          <a:bodyPr/>
          <a:lstStyle/>
          <a:p>
            <a:pPr algn="r"/>
            <a:fld id="{CBD803B2-A378-42BD-B5EC-F7748F169FE0}" type="slidenum">
              <a:rPr lang="en-US" altLang="zh-CN" smtClean="0"/>
              <a:t>40</a:t>
            </a:fld>
            <a:endParaRPr lang="zh-CN" altLang="en-US" dirty="0"/>
          </a:p>
        </p:txBody>
      </p:sp>
      <p:sp>
        <p:nvSpPr>
          <p:cNvPr id="3" name="内容占位符 2"/>
          <p:cNvSpPr>
            <a:spLocks noGrp="1"/>
          </p:cNvSpPr>
          <p:nvPr>
            <p:ph idx="1"/>
          </p:nvPr>
        </p:nvSpPr>
        <p:spPr>
          <a:xfrm>
            <a:off x="479425" y="908685"/>
            <a:ext cx="10873105" cy="5565775"/>
          </a:xfrm>
        </p:spPr>
        <p:txBody>
          <a:bodyPr>
            <a:normAutofit lnSpcReduction="10000"/>
          </a:bodyPr>
          <a:lstStyle/>
          <a:p>
            <a:pPr>
              <a:lnSpc>
                <a:spcPct val="155000"/>
              </a:lnSpc>
              <a:spcBef>
                <a:spcPts val="0"/>
              </a:spcBef>
              <a:spcAft>
                <a:spcPts val="0"/>
              </a:spcAft>
            </a:pPr>
            <a:r>
              <a:rPr lang="zh-CN" altLang="en-US" b="0" dirty="0">
                <a:solidFill>
                  <a:schemeClr val="tx1"/>
                </a:solidFill>
                <a:latin typeface="黑体" panose="02010609060101010101" pitchFamily="49" charset="-122"/>
                <a:ea typeface="黑体" panose="02010609060101010101" pitchFamily="49" charset="-122"/>
                <a:cs typeface="Times New Roman" panose="02020603050405020304" pitchFamily="18" charset="0"/>
              </a:rPr>
              <a:t>投稿论文</a:t>
            </a:r>
          </a:p>
          <a:p>
            <a:pPr lvl="1">
              <a:lnSpc>
                <a:spcPct val="155000"/>
              </a:lnSpc>
              <a:spcBef>
                <a:spcPts val="0"/>
              </a:spcBef>
              <a:spcAft>
                <a:spcPts val="0"/>
              </a:spcAft>
            </a:pPr>
            <a:r>
              <a:rPr lang="zh-CN" altLang="en-US" sz="2400" b="0" dirty="0">
                <a:solidFill>
                  <a:srgbClr val="C00000"/>
                </a:solidFill>
                <a:latin typeface="黑体" panose="02010609060101010101" pitchFamily="49" charset="-122"/>
                <a:ea typeface="黑体" panose="02010609060101010101" pitchFamily="49" charset="-122"/>
                <a:cs typeface="Times New Roman" panose="02020603050405020304" pitchFamily="18" charset="0"/>
              </a:rPr>
              <a:t>申明撤稿</a:t>
            </a:r>
            <a:endParaRPr lang="en-US" altLang="zh-CN" b="0" dirty="0">
              <a:solidFill>
                <a:srgbClr val="C00000"/>
              </a:solidFill>
              <a:latin typeface="黑体" panose="02010609060101010101" pitchFamily="49" charset="-122"/>
              <a:ea typeface="黑体" panose="02010609060101010101" pitchFamily="49" charset="-122"/>
              <a:cs typeface="Times New Roman" panose="02020603050405020304" pitchFamily="18" charset="0"/>
            </a:endParaRPr>
          </a:p>
          <a:p>
            <a:pPr lvl="0">
              <a:lnSpc>
                <a:spcPct val="155000"/>
              </a:lnSpc>
            </a:pPr>
            <a:r>
              <a:rPr lang="zh-CN" altLang="en-US" dirty="0">
                <a:solidFill>
                  <a:schemeClr val="tx1"/>
                </a:solidFill>
                <a:latin typeface="黑体" panose="02010609060101010101" pitchFamily="49" charset="-122"/>
                <a:ea typeface="黑体" panose="02010609060101010101" pitchFamily="49" charset="-122"/>
              </a:rPr>
              <a:t>获奖</a:t>
            </a:r>
          </a:p>
          <a:p>
            <a:pPr lvl="1">
              <a:lnSpc>
                <a:spcPct val="155000"/>
              </a:lnSpc>
            </a:pPr>
            <a:r>
              <a:rPr lang="zh-CN" altLang="en-US" dirty="0">
                <a:solidFill>
                  <a:srgbClr val="C00000"/>
                </a:solidFill>
                <a:latin typeface="黑体" panose="02010609060101010101" pitchFamily="49" charset="-122"/>
                <a:ea typeface="黑体" panose="02010609060101010101" pitchFamily="49" charset="-122"/>
              </a:rPr>
              <a:t>撤销奖励、追回奖金</a:t>
            </a:r>
          </a:p>
          <a:p>
            <a:pPr lvl="0">
              <a:lnSpc>
                <a:spcPct val="155000"/>
              </a:lnSpc>
            </a:pPr>
            <a:r>
              <a:rPr lang="zh-CN" altLang="en-US" dirty="0">
                <a:solidFill>
                  <a:schemeClr val="tx1"/>
                </a:solidFill>
                <a:latin typeface="黑体" panose="02010609060101010101" pitchFamily="49" charset="-122"/>
                <a:ea typeface="黑体" panose="02010609060101010101" pitchFamily="49" charset="-122"/>
              </a:rPr>
              <a:t>课题立项或结项</a:t>
            </a:r>
          </a:p>
          <a:p>
            <a:pPr lvl="1">
              <a:lnSpc>
                <a:spcPct val="155000"/>
              </a:lnSpc>
            </a:pPr>
            <a:r>
              <a:rPr lang="zh-CN" altLang="en-US" dirty="0">
                <a:solidFill>
                  <a:srgbClr val="C00000"/>
                </a:solidFill>
                <a:latin typeface="黑体" panose="02010609060101010101" pitchFamily="49" charset="-122"/>
                <a:ea typeface="黑体" panose="02010609060101010101" pitchFamily="49" charset="-122"/>
              </a:rPr>
              <a:t>申明取消课题立项资格，并追回课题经费</a:t>
            </a:r>
          </a:p>
          <a:p>
            <a:pPr lvl="0">
              <a:lnSpc>
                <a:spcPct val="155000"/>
              </a:lnSpc>
            </a:pPr>
            <a:r>
              <a:rPr lang="zh-CN" altLang="en-US" dirty="0">
                <a:solidFill>
                  <a:schemeClr val="tx1"/>
                </a:solidFill>
                <a:latin typeface="黑体" panose="02010609060101010101" pitchFamily="49" charset="-122"/>
                <a:ea typeface="黑体" panose="02010609060101010101" pitchFamily="49" charset="-122"/>
              </a:rPr>
              <a:t>学位论文</a:t>
            </a:r>
          </a:p>
          <a:p>
            <a:pPr lvl="1">
              <a:lnSpc>
                <a:spcPct val="155000"/>
              </a:lnSpc>
            </a:pPr>
            <a:r>
              <a:rPr lang="zh-CN" altLang="en-US" dirty="0">
                <a:solidFill>
                  <a:srgbClr val="C00000"/>
                </a:solidFill>
                <a:latin typeface="黑体" panose="02010609060101010101" pitchFamily="49" charset="-122"/>
                <a:ea typeface="黑体" panose="02010609060101010101" pitchFamily="49" charset="-122"/>
              </a:rPr>
              <a:t>取消学位以及其他相关处分</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en-US" altLang="zh-CN" dirty="0"/>
              <a:t> </a:t>
            </a:r>
            <a:r>
              <a:rPr lang="zh-CN" altLang="en-US" dirty="0"/>
              <a:t>课堂讨论</a:t>
            </a:r>
          </a:p>
        </p:txBody>
      </p:sp>
      <p:sp>
        <p:nvSpPr>
          <p:cNvPr id="5" name="灯片编号占位符 4"/>
          <p:cNvSpPr>
            <a:spLocks noGrp="1"/>
          </p:cNvSpPr>
          <p:nvPr>
            <p:ph type="sldNum" sz="quarter" idx="12"/>
          </p:nvPr>
        </p:nvSpPr>
        <p:spPr/>
        <p:txBody>
          <a:bodyPr/>
          <a:lstStyle/>
          <a:p>
            <a:pPr algn="r"/>
            <a:fld id="{CBD803B2-A378-42BD-B5EC-F7748F169FE0}" type="slidenum">
              <a:rPr lang="en-US" altLang="zh-CN" smtClean="0"/>
              <a:t>41</a:t>
            </a:fld>
            <a:endParaRPr lang="zh-CN" altLang="en-US" dirty="0"/>
          </a:p>
        </p:txBody>
      </p:sp>
      <p:grpSp>
        <p:nvGrpSpPr>
          <p:cNvPr id="10" name="组合 9"/>
          <p:cNvGrpSpPr/>
          <p:nvPr/>
        </p:nvGrpSpPr>
        <p:grpSpPr>
          <a:xfrm>
            <a:off x="1199515" y="1719580"/>
            <a:ext cx="9432290" cy="4671695"/>
            <a:chOff x="1889" y="2708"/>
            <a:chExt cx="14854" cy="7357"/>
          </a:xfrm>
        </p:grpSpPr>
        <p:pic>
          <p:nvPicPr>
            <p:cNvPr id="103426" name="Picture 15" descr="j0232383"/>
            <p:cNvPicPr>
              <a:picLocks noChangeAspect="1"/>
            </p:cNvPicPr>
            <p:nvPr/>
          </p:nvPicPr>
          <p:blipFill>
            <a:blip r:embed="rId3"/>
            <a:stretch>
              <a:fillRect/>
            </a:stretch>
          </p:blipFill>
          <p:spPr>
            <a:xfrm>
              <a:off x="5177" y="5513"/>
              <a:ext cx="8607" cy="4552"/>
            </a:xfrm>
            <a:prstGeom prst="rect">
              <a:avLst/>
            </a:prstGeom>
            <a:noFill/>
            <a:ln w="9525">
              <a:noFill/>
            </a:ln>
          </p:spPr>
        </p:pic>
        <p:sp>
          <p:nvSpPr>
            <p:cNvPr id="7" name="云形标注 6"/>
            <p:cNvSpPr/>
            <p:nvPr/>
          </p:nvSpPr>
          <p:spPr>
            <a:xfrm>
              <a:off x="10280" y="2792"/>
              <a:ext cx="6463" cy="3289"/>
            </a:xfrm>
            <a:prstGeom prst="cloudCallou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Times New Roman" panose="02020603050405020304" pitchFamily="18" charset="0"/>
              </a:endParaRPr>
            </a:p>
          </p:txBody>
        </p:sp>
        <p:sp>
          <p:nvSpPr>
            <p:cNvPr id="8" name="文本框 7"/>
            <p:cNvSpPr txBox="1"/>
            <p:nvPr/>
          </p:nvSpPr>
          <p:spPr>
            <a:xfrm>
              <a:off x="11301" y="3699"/>
              <a:ext cx="4608" cy="1307"/>
            </a:xfrm>
            <a:prstGeom prst="rect">
              <a:avLst/>
            </a:prstGeom>
            <a:noFill/>
          </p:spPr>
          <p:txBody>
            <a:bodyPr wrap="none" rtlCol="0">
              <a:spAutoFit/>
            </a:bodyPr>
            <a:lstStyle/>
            <a:p>
              <a:pPr algn="l"/>
              <a:r>
                <a:rPr lang="zh-CN" altLang="en-US" sz="2400">
                  <a:solidFill>
                    <a:schemeClr val="accent1">
                      <a:lumMod val="50000"/>
                    </a:schemeClr>
                  </a:solidFill>
                  <a:latin typeface="黑体" panose="02010609060101010101" pitchFamily="49" charset="-122"/>
                  <a:ea typeface="黑体" panose="02010609060101010101" pitchFamily="49" charset="-122"/>
                  <a:cs typeface="Times New Roman" panose="02020603050405020304" pitchFamily="18" charset="0"/>
                </a:rPr>
                <a:t>你知道还有哪些</a:t>
              </a:r>
            </a:p>
            <a:p>
              <a:pPr algn="l"/>
              <a:r>
                <a:rPr lang="zh-CN" altLang="en-US" sz="2400">
                  <a:solidFill>
                    <a:schemeClr val="accent1">
                      <a:lumMod val="50000"/>
                    </a:schemeClr>
                  </a:solidFill>
                  <a:latin typeface="黑体" panose="02010609060101010101" pitchFamily="49" charset="-122"/>
                  <a:ea typeface="黑体" panose="02010609060101010101" pitchFamily="49" charset="-122"/>
                  <a:cs typeface="Times New Roman" panose="02020603050405020304" pitchFamily="18" charset="0"/>
                </a:rPr>
                <a:t>学术不端的案例吗？</a:t>
              </a:r>
            </a:p>
          </p:txBody>
        </p:sp>
        <p:sp>
          <p:nvSpPr>
            <p:cNvPr id="9" name="云形标注 8"/>
            <p:cNvSpPr/>
            <p:nvPr/>
          </p:nvSpPr>
          <p:spPr>
            <a:xfrm flipH="1">
              <a:off x="1889" y="2708"/>
              <a:ext cx="6467" cy="3289"/>
            </a:xfrm>
            <a:prstGeom prst="cloudCallou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Times New Roman" panose="02020603050405020304" pitchFamily="18" charset="0"/>
              </a:endParaRPr>
            </a:p>
          </p:txBody>
        </p:sp>
        <p:sp>
          <p:nvSpPr>
            <p:cNvPr id="11" name="文本框 10"/>
            <p:cNvSpPr txBox="1"/>
            <p:nvPr/>
          </p:nvSpPr>
          <p:spPr>
            <a:xfrm>
              <a:off x="2796" y="3408"/>
              <a:ext cx="4608" cy="1888"/>
            </a:xfrm>
            <a:prstGeom prst="rect">
              <a:avLst/>
            </a:prstGeom>
            <a:noFill/>
          </p:spPr>
          <p:txBody>
            <a:bodyPr wrap="none" rtlCol="0">
              <a:spAutoFit/>
            </a:bodyPr>
            <a:lstStyle/>
            <a:p>
              <a:pPr algn="l"/>
              <a:r>
                <a:rPr lang="zh-CN" altLang="en-US" sz="2400">
                  <a:solidFill>
                    <a:schemeClr val="accent1">
                      <a:lumMod val="50000"/>
                    </a:schemeClr>
                  </a:solidFill>
                  <a:latin typeface="黑体" panose="02010609060101010101" pitchFamily="49" charset="-122"/>
                  <a:ea typeface="黑体" panose="02010609060101010101" pitchFamily="49" charset="-122"/>
                  <a:cs typeface="Times New Roman" panose="02020603050405020304" pitchFamily="18" charset="0"/>
                </a:rPr>
                <a:t>你知道高校怎么</a:t>
              </a:r>
            </a:p>
            <a:p>
              <a:pPr algn="l"/>
              <a:r>
                <a:rPr lang="zh-CN" altLang="en-US" sz="2400">
                  <a:solidFill>
                    <a:schemeClr val="accent1">
                      <a:lumMod val="50000"/>
                    </a:schemeClr>
                  </a:solidFill>
                  <a:latin typeface="黑体" panose="02010609060101010101" pitchFamily="49" charset="-122"/>
                  <a:ea typeface="黑体" panose="02010609060101010101" pitchFamily="49" charset="-122"/>
                  <a:cs typeface="Times New Roman" panose="02020603050405020304" pitchFamily="18" charset="0"/>
                </a:rPr>
                <a:t>防治学生学位论文的</a:t>
              </a:r>
            </a:p>
            <a:p>
              <a:pPr algn="l"/>
              <a:r>
                <a:rPr lang="zh-CN" altLang="en-US" sz="2400">
                  <a:solidFill>
                    <a:schemeClr val="accent1">
                      <a:lumMod val="50000"/>
                    </a:schemeClr>
                  </a:solidFill>
                  <a:latin typeface="黑体" panose="02010609060101010101" pitchFamily="49" charset="-122"/>
                  <a:ea typeface="黑体" panose="02010609060101010101" pitchFamily="49" charset="-122"/>
                  <a:cs typeface="Times New Roman" panose="02020603050405020304" pitchFamily="18" charset="0"/>
                </a:rPr>
                <a:t>学术不端行为吗？</a:t>
              </a:r>
            </a:p>
          </p:txBody>
        </p:sp>
      </p:grpSp>
      <p:sp>
        <p:nvSpPr>
          <p:cNvPr id="3" name="文本框 2"/>
          <p:cNvSpPr txBox="1"/>
          <p:nvPr/>
        </p:nvSpPr>
        <p:spPr>
          <a:xfrm>
            <a:off x="1127125" y="4004945"/>
            <a:ext cx="2621280" cy="460375"/>
          </a:xfrm>
          <a:prstGeom prst="rect">
            <a:avLst/>
          </a:prstGeom>
          <a:noFill/>
        </p:spPr>
        <p:txBody>
          <a:bodyPr wrap="none" rtlCol="0">
            <a:spAutoFit/>
          </a:bodyPr>
          <a:lstStyle/>
          <a:p>
            <a:r>
              <a:rPr lang="zh-CN" altLang="en-US" sz="2400" i="1">
                <a:solidFill>
                  <a:srgbClr val="C00000"/>
                </a:solidFill>
                <a:latin typeface="黑体" panose="02010609060101010101" pitchFamily="49" charset="-122"/>
                <a:ea typeface="黑体" panose="02010609060101010101" pitchFamily="49" charset="-122"/>
                <a:cs typeface="Times New Roman" panose="02020603050405020304" pitchFamily="18" charset="0"/>
              </a:rPr>
              <a:t>论文相似性检测！</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zh-CN" altLang="en-US" dirty="0"/>
              <a:t> 下周预告及提前准备</a:t>
            </a:r>
          </a:p>
        </p:txBody>
      </p:sp>
      <p:sp>
        <p:nvSpPr>
          <p:cNvPr id="5" name="灯片编号占位符 4"/>
          <p:cNvSpPr>
            <a:spLocks noGrp="1"/>
          </p:cNvSpPr>
          <p:nvPr>
            <p:ph type="sldNum" sz="quarter" idx="12"/>
          </p:nvPr>
        </p:nvSpPr>
        <p:spPr/>
        <p:txBody>
          <a:bodyPr/>
          <a:lstStyle/>
          <a:p>
            <a:pPr algn="r"/>
            <a:fld id="{CBD803B2-A378-42BD-B5EC-F7748F169FE0}" type="slidenum">
              <a:rPr lang="en-US" altLang="zh-CN" smtClean="0"/>
              <a:t>42</a:t>
            </a:fld>
            <a:endParaRPr lang="zh-CN" altLang="en-US" dirty="0"/>
          </a:p>
        </p:txBody>
      </p:sp>
      <p:sp>
        <p:nvSpPr>
          <p:cNvPr id="3" name="内容占位符 2"/>
          <p:cNvSpPr>
            <a:spLocks noGrp="1"/>
          </p:cNvSpPr>
          <p:nvPr>
            <p:ph idx="1"/>
          </p:nvPr>
        </p:nvSpPr>
        <p:spPr>
          <a:xfrm>
            <a:off x="479425" y="908685"/>
            <a:ext cx="10873105" cy="5565775"/>
          </a:xfrm>
        </p:spPr>
        <p:txBody>
          <a:bodyPr>
            <a:normAutofit fontScale="87500" lnSpcReduction="10000"/>
          </a:bodyPr>
          <a:lstStyle/>
          <a:p>
            <a:pPr lvl="0">
              <a:lnSpc>
                <a:spcPct val="125000"/>
              </a:lnSpc>
            </a:pPr>
            <a:r>
              <a:rPr lang="zh-CN" altLang="en-US" dirty="0">
                <a:solidFill>
                  <a:schemeClr val="tx1"/>
                </a:solidFill>
                <a:latin typeface="黑体" panose="02010609060101010101" pitchFamily="49" charset="-122"/>
                <a:ea typeface="黑体" panose="02010609060101010101" pitchFamily="49" charset="-122"/>
              </a:rPr>
              <a:t>排版工具</a:t>
            </a:r>
            <a:r>
              <a:rPr lang="en-US" altLang="zh-CN" dirty="0">
                <a:solidFill>
                  <a:schemeClr val="tx1"/>
                </a:solidFill>
                <a:ea typeface="黑体" panose="02010609060101010101" pitchFamily="49" charset="-122"/>
              </a:rPr>
              <a:t>LaTex</a:t>
            </a:r>
            <a:endParaRPr lang="en-US" altLang="zh-CN" dirty="0">
              <a:solidFill>
                <a:schemeClr val="tx1"/>
              </a:solidFill>
              <a:latin typeface="黑体" panose="02010609060101010101" pitchFamily="49" charset="-122"/>
              <a:ea typeface="黑体" panose="02010609060101010101" pitchFamily="49" charset="-122"/>
            </a:endParaRPr>
          </a:p>
          <a:p>
            <a:pPr lvl="1">
              <a:lnSpc>
                <a:spcPct val="125000"/>
              </a:lnSpc>
            </a:pPr>
            <a:r>
              <a:rPr lang="en-US" altLang="zh-CN" dirty="0">
                <a:solidFill>
                  <a:schemeClr val="accent1">
                    <a:lumMod val="50000"/>
                  </a:schemeClr>
                </a:solidFill>
                <a:ea typeface="黑体" panose="02010609060101010101" pitchFamily="49" charset="-122"/>
              </a:rPr>
              <a:t>windows</a:t>
            </a:r>
            <a:r>
              <a:rPr lang="zh-CN" altLang="en-US" dirty="0">
                <a:solidFill>
                  <a:schemeClr val="accent1">
                    <a:lumMod val="50000"/>
                  </a:schemeClr>
                </a:solidFill>
                <a:ea typeface="黑体" panose="02010609060101010101" pitchFamily="49" charset="-122"/>
              </a:rPr>
              <a:t>：</a:t>
            </a:r>
            <a:r>
              <a:rPr lang="en-US" altLang="zh-CN" dirty="0" err="1">
                <a:solidFill>
                  <a:schemeClr val="accent1">
                    <a:lumMod val="50000"/>
                  </a:schemeClr>
                </a:solidFill>
                <a:ea typeface="黑体" panose="02010609060101010101" pitchFamily="49" charset="-122"/>
              </a:rPr>
              <a:t>CTeX</a:t>
            </a:r>
            <a:r>
              <a:rPr lang="zh-CN" altLang="en-US" dirty="0">
                <a:solidFill>
                  <a:schemeClr val="accent1">
                    <a:lumMod val="50000"/>
                  </a:schemeClr>
                </a:solidFill>
              </a:rPr>
              <a:t>，</a:t>
            </a:r>
            <a:r>
              <a:rPr lang="en-US" altLang="zh-CN" dirty="0" err="1">
                <a:solidFill>
                  <a:schemeClr val="accent1">
                    <a:lumMod val="50000"/>
                  </a:schemeClr>
                </a:solidFill>
              </a:rPr>
              <a:t>TexStudio</a:t>
            </a:r>
            <a:endParaRPr lang="en-US" altLang="zh-CN" dirty="0">
              <a:solidFill>
                <a:schemeClr val="accent1">
                  <a:lumMod val="50000"/>
                </a:schemeClr>
              </a:solidFill>
              <a:ea typeface="黑体" panose="02010609060101010101" pitchFamily="49" charset="-122"/>
            </a:endParaRPr>
          </a:p>
          <a:p>
            <a:pPr lvl="1">
              <a:lnSpc>
                <a:spcPct val="125000"/>
              </a:lnSpc>
            </a:pPr>
            <a:r>
              <a:rPr lang="en-US" altLang="zh-CN" dirty="0">
                <a:solidFill>
                  <a:schemeClr val="accent1">
                    <a:lumMod val="50000"/>
                  </a:schemeClr>
                </a:solidFill>
                <a:ea typeface="黑体" panose="02010609060101010101" pitchFamily="49" charset="-122"/>
              </a:rPr>
              <a:t>mac</a:t>
            </a:r>
            <a:r>
              <a:rPr lang="zh-CN" altLang="en-US" dirty="0">
                <a:solidFill>
                  <a:schemeClr val="accent1">
                    <a:lumMod val="50000"/>
                  </a:schemeClr>
                </a:solidFill>
                <a:ea typeface="黑体" panose="02010609060101010101" pitchFamily="49" charset="-122"/>
              </a:rPr>
              <a:t>：</a:t>
            </a:r>
            <a:r>
              <a:rPr lang="en-US" altLang="zh-CN" dirty="0">
                <a:solidFill>
                  <a:schemeClr val="accent1">
                    <a:lumMod val="50000"/>
                  </a:schemeClr>
                </a:solidFill>
                <a:ea typeface="黑体" panose="02010609060101010101" pitchFamily="49" charset="-122"/>
              </a:rPr>
              <a:t>Texifier</a:t>
            </a:r>
          </a:p>
          <a:p>
            <a:pPr lvl="1">
              <a:lnSpc>
                <a:spcPct val="125000"/>
              </a:lnSpc>
            </a:pPr>
            <a:r>
              <a:rPr lang="zh-CN" altLang="en-US" dirty="0">
                <a:solidFill>
                  <a:schemeClr val="accent1">
                    <a:lumMod val="50000"/>
                  </a:schemeClr>
                </a:solidFill>
                <a:latin typeface="黑体" panose="02010609060101010101" pitchFamily="49" charset="-122"/>
                <a:ea typeface="黑体" panose="02010609060101010101" pitchFamily="49" charset="-122"/>
              </a:rPr>
              <a:t>网页版：</a:t>
            </a:r>
            <a:r>
              <a:rPr lang="en-US" altLang="zh-CN" dirty="0">
                <a:solidFill>
                  <a:schemeClr val="accent1">
                    <a:lumMod val="50000"/>
                  </a:schemeClr>
                </a:solidFill>
                <a:ea typeface="黑体" panose="02010609060101010101" pitchFamily="49" charset="-122"/>
              </a:rPr>
              <a:t>www.overleaf.com</a:t>
            </a:r>
          </a:p>
          <a:p>
            <a:pPr lvl="0">
              <a:lnSpc>
                <a:spcPct val="125000"/>
              </a:lnSpc>
            </a:pPr>
            <a:r>
              <a:rPr lang="zh-CN" altLang="en-US" dirty="0">
                <a:solidFill>
                  <a:schemeClr val="tx1"/>
                </a:solidFill>
                <a:latin typeface="黑体" panose="02010609060101010101" pitchFamily="49" charset="-122"/>
                <a:ea typeface="黑体" panose="02010609060101010101" pitchFamily="49" charset="-122"/>
              </a:rPr>
              <a:t>流程图绘图工具</a:t>
            </a:r>
          </a:p>
          <a:p>
            <a:pPr lvl="1">
              <a:lnSpc>
                <a:spcPct val="125000"/>
              </a:lnSpc>
            </a:pPr>
            <a:r>
              <a:rPr lang="en-US" altLang="zh-CN" dirty="0">
                <a:solidFill>
                  <a:schemeClr val="accent1">
                    <a:lumMod val="50000"/>
                  </a:schemeClr>
                </a:solidFill>
                <a:ea typeface="黑体" panose="02010609060101010101" pitchFamily="49" charset="-122"/>
              </a:rPr>
              <a:t>windows</a:t>
            </a:r>
            <a:r>
              <a:rPr lang="zh-CN" altLang="en-US" dirty="0">
                <a:solidFill>
                  <a:schemeClr val="accent1">
                    <a:lumMod val="50000"/>
                  </a:schemeClr>
                </a:solidFill>
                <a:ea typeface="黑体" panose="02010609060101010101" pitchFamily="49" charset="-122"/>
              </a:rPr>
              <a:t>：</a:t>
            </a:r>
            <a:r>
              <a:rPr lang="en-US" altLang="zh-CN" dirty="0">
                <a:solidFill>
                  <a:schemeClr val="accent1">
                    <a:lumMod val="50000"/>
                  </a:schemeClr>
                </a:solidFill>
                <a:ea typeface="黑体" panose="02010609060101010101" pitchFamily="49" charset="-122"/>
              </a:rPr>
              <a:t>visio</a:t>
            </a:r>
          </a:p>
          <a:p>
            <a:pPr lvl="1">
              <a:lnSpc>
                <a:spcPct val="125000"/>
              </a:lnSpc>
            </a:pPr>
            <a:r>
              <a:rPr lang="en-US" altLang="zh-CN" dirty="0">
                <a:solidFill>
                  <a:schemeClr val="accent1">
                    <a:lumMod val="50000"/>
                  </a:schemeClr>
                </a:solidFill>
                <a:ea typeface="黑体" panose="02010609060101010101" pitchFamily="49" charset="-122"/>
              </a:rPr>
              <a:t>mac</a:t>
            </a:r>
            <a:r>
              <a:rPr lang="zh-CN" altLang="en-US" dirty="0">
                <a:solidFill>
                  <a:schemeClr val="accent1">
                    <a:lumMod val="50000"/>
                  </a:schemeClr>
                </a:solidFill>
                <a:ea typeface="黑体" panose="02010609060101010101" pitchFamily="49" charset="-122"/>
              </a:rPr>
              <a:t>：OmniGraffle</a:t>
            </a:r>
          </a:p>
          <a:p>
            <a:pPr lvl="1">
              <a:lnSpc>
                <a:spcPct val="125000"/>
              </a:lnSpc>
            </a:pPr>
            <a:r>
              <a:rPr lang="zh-CN" altLang="en-US" dirty="0">
                <a:solidFill>
                  <a:schemeClr val="accent1">
                    <a:lumMod val="50000"/>
                  </a:schemeClr>
                </a:solidFill>
                <a:latin typeface="黑体" panose="02010609060101010101" pitchFamily="49" charset="-122"/>
                <a:ea typeface="黑体" panose="02010609060101010101" pitchFamily="49" charset="-122"/>
              </a:rPr>
              <a:t>网页版：</a:t>
            </a:r>
            <a:r>
              <a:rPr lang="en-US" altLang="zh-CN" dirty="0">
                <a:solidFill>
                  <a:schemeClr val="accent1">
                    <a:lumMod val="50000"/>
                  </a:schemeClr>
                </a:solidFill>
                <a:ea typeface="黑体" panose="02010609060101010101" pitchFamily="49" charset="-122"/>
              </a:rPr>
              <a:t>www.jianguoyun.com</a:t>
            </a:r>
            <a:endParaRPr lang="en-US" altLang="zh-CN" dirty="0">
              <a:solidFill>
                <a:schemeClr val="accent1">
                  <a:lumMod val="50000"/>
                </a:schemeClr>
              </a:solidFill>
              <a:latin typeface="黑体" panose="02010609060101010101" pitchFamily="49" charset="-122"/>
              <a:ea typeface="黑体" panose="02010609060101010101" pitchFamily="49" charset="-122"/>
            </a:endParaRPr>
          </a:p>
          <a:p>
            <a:pPr lvl="0">
              <a:lnSpc>
                <a:spcPct val="125000"/>
              </a:lnSpc>
            </a:pPr>
            <a:r>
              <a:rPr lang="zh-CN" altLang="en-US" dirty="0">
                <a:latin typeface="黑体" panose="02010609060101010101" pitchFamily="49" charset="-122"/>
              </a:rPr>
              <a:t>统计图表绘制</a:t>
            </a:r>
            <a:r>
              <a:rPr lang="zh-CN" altLang="en-US" dirty="0">
                <a:solidFill>
                  <a:schemeClr val="tx1"/>
                </a:solidFill>
                <a:latin typeface="黑体" panose="02010609060101010101" pitchFamily="49" charset="-122"/>
                <a:ea typeface="黑体" panose="02010609060101010101" pitchFamily="49" charset="-122"/>
              </a:rPr>
              <a:t>工具</a:t>
            </a:r>
          </a:p>
          <a:p>
            <a:pPr lvl="1">
              <a:lnSpc>
                <a:spcPct val="125000"/>
              </a:lnSpc>
            </a:pPr>
            <a:r>
              <a:rPr lang="en-US" altLang="zh-CN" dirty="0" err="1">
                <a:solidFill>
                  <a:schemeClr val="accent1">
                    <a:lumMod val="50000"/>
                  </a:schemeClr>
                </a:solidFill>
              </a:rPr>
              <a:t>M</a:t>
            </a:r>
            <a:r>
              <a:rPr lang="en-US" altLang="zh-CN" sz="2400" dirty="0" err="1">
                <a:solidFill>
                  <a:schemeClr val="accent1">
                    <a:lumMod val="50000"/>
                  </a:schemeClr>
                </a:solidFill>
                <a:ea typeface="黑体" panose="02010609060101010101" pitchFamily="49" charset="-122"/>
              </a:rPr>
              <a:t>atlab</a:t>
            </a:r>
            <a:endParaRPr lang="en-US" altLang="zh-CN" sz="2400" dirty="0">
              <a:solidFill>
                <a:schemeClr val="accent1">
                  <a:lumMod val="50000"/>
                </a:schemeClr>
              </a:solidFill>
              <a:ea typeface="黑体" panose="02010609060101010101" pitchFamily="49" charset="-122"/>
            </a:endParaRPr>
          </a:p>
          <a:p>
            <a:pPr lvl="1">
              <a:lnSpc>
                <a:spcPct val="125000"/>
              </a:lnSpc>
            </a:pPr>
            <a:r>
              <a:rPr lang="en-US" altLang="zh-CN" sz="2400" dirty="0">
                <a:solidFill>
                  <a:schemeClr val="accent1">
                    <a:lumMod val="50000"/>
                  </a:schemeClr>
                </a:solidFill>
                <a:ea typeface="黑体" panose="02010609060101010101" pitchFamily="49" charset="-122"/>
              </a:rPr>
              <a:t>python</a:t>
            </a:r>
            <a:r>
              <a:rPr lang="zh-CN" altLang="en-US" sz="2400" dirty="0">
                <a:solidFill>
                  <a:schemeClr val="accent1">
                    <a:lumMod val="50000"/>
                  </a:schemeClr>
                </a:solidFill>
                <a:ea typeface="黑体" panose="02010609060101010101" pitchFamily="49" charset="-122"/>
              </a:rPr>
              <a:t>：</a:t>
            </a:r>
            <a:r>
              <a:rPr lang="en-US" altLang="zh-CN" dirty="0" err="1">
                <a:solidFill>
                  <a:schemeClr val="accent1">
                    <a:lumMod val="50000"/>
                  </a:schemeClr>
                </a:solidFill>
              </a:rPr>
              <a:t>M</a:t>
            </a:r>
            <a:r>
              <a:rPr lang="en-US" altLang="zh-CN" sz="2400" dirty="0" err="1">
                <a:solidFill>
                  <a:schemeClr val="accent1">
                    <a:lumMod val="50000"/>
                  </a:schemeClr>
                </a:solidFill>
                <a:ea typeface="黑体" panose="02010609060101010101" pitchFamily="49" charset="-122"/>
              </a:rPr>
              <a:t>atplotlib</a:t>
            </a:r>
            <a:endParaRPr lang="zh-CN" altLang="en-US" dirty="0">
              <a:solidFill>
                <a:schemeClr val="accent1">
                  <a:lumMod val="50000"/>
                </a:schemeClr>
              </a:solidFill>
              <a:ea typeface="黑体" panose="02010609060101010101" pitchFamily="49" charset="-122"/>
            </a:endParaRPr>
          </a:p>
          <a:p>
            <a:pPr marL="914400" lvl="2" indent="0">
              <a:lnSpc>
                <a:spcPct val="165000"/>
              </a:lnSpc>
              <a:buNone/>
            </a:pPr>
            <a:endParaRPr lang="zh-CN" altLang="en-US" dirty="0">
              <a:solidFill>
                <a:schemeClr val="accent1">
                  <a:lumMod val="50000"/>
                </a:schemeClr>
              </a:solidFill>
              <a:ea typeface="黑体" panose="02010609060101010101" pitchFamily="49" charset="-122"/>
            </a:endParaRPr>
          </a:p>
        </p:txBody>
      </p:sp>
      <p:sp>
        <p:nvSpPr>
          <p:cNvPr id="6" name="文本框 5"/>
          <p:cNvSpPr txBox="1"/>
          <p:nvPr/>
        </p:nvSpPr>
        <p:spPr>
          <a:xfrm>
            <a:off x="5807710" y="3311525"/>
            <a:ext cx="4805680" cy="521970"/>
          </a:xfrm>
          <a:prstGeom prst="rect">
            <a:avLst/>
          </a:prstGeom>
          <a:noFill/>
        </p:spPr>
        <p:txBody>
          <a:bodyPr wrap="none" rtlCol="0">
            <a:spAutoFit/>
          </a:bodyPr>
          <a:lstStyle/>
          <a:p>
            <a:r>
              <a:rPr lang="zh-CN" altLang="en-US" sz="2800" i="1">
                <a:solidFill>
                  <a:schemeClr val="accent1">
                    <a:lumMod val="75000"/>
                  </a:schemeClr>
                </a:solidFill>
                <a:latin typeface="黑体" panose="02010609060101010101" pitchFamily="49" charset="-122"/>
                <a:ea typeface="黑体" panose="02010609060101010101" pitchFamily="49" charset="-122"/>
                <a:cs typeface="Times New Roman" panose="02020603050405020304" pitchFamily="18" charset="0"/>
              </a:rPr>
              <a:t>这些工具可以提前下载准备！</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1093506" y="2139079"/>
            <a:ext cx="10004987" cy="1015663"/>
          </a:xfrm>
          <a:prstGeom prst="rect">
            <a:avLst/>
          </a:prstGeom>
        </p:spPr>
        <p:txBody>
          <a:bodyPr wrap="square">
            <a:spAutoFit/>
          </a:bodyPr>
          <a:lstStyle/>
          <a:p>
            <a:pPr algn="ctr"/>
            <a:r>
              <a:rPr kumimoji="1" lang="zh-CN" altLang="en-US" sz="60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感谢聆听，敬请指正！</a:t>
            </a:r>
            <a:endParaRPr kumimoji="1" lang="en-US" altLang="zh-CN" sz="6000" b="1" dirty="0">
              <a:solidFill>
                <a:srgbClr val="203864"/>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 name="灯片编号占位符 1"/>
          <p:cNvSpPr>
            <a:spLocks noGrp="1"/>
          </p:cNvSpPr>
          <p:nvPr>
            <p:ph type="sldNum" sz="quarter" idx="12"/>
          </p:nvPr>
        </p:nvSpPr>
        <p:spPr/>
        <p:txBody>
          <a:bodyPr/>
          <a:lstStyle/>
          <a:p>
            <a:fld id="{CBD803B2-A378-42BD-B5EC-F7748F169FE0}" type="slidenum">
              <a:rPr lang="en-US" altLang="zh-CN" smtClean="0"/>
              <a:t>43</a:t>
            </a:fld>
            <a:endParaRPr lang="zh-CN" altLang="en-US" dirty="0"/>
          </a:p>
        </p:txBody>
      </p:sp>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90835" y="124839"/>
            <a:ext cx="1331089" cy="1331089"/>
          </a:xfrm>
          <a:prstGeom prst="rect">
            <a:avLst/>
          </a:prstGeom>
        </p:spPr>
      </p:pic>
      <p:pic>
        <p:nvPicPr>
          <p:cNvPr id="13" name="图片 12" descr="图片包含 天空, 建筑物, 户外, 道路&#10;&#10;已生成极高可信度的说明"/>
          <p:cNvPicPr>
            <a:picLocks noChangeAspect="1"/>
          </p:cNvPicPr>
          <p:nvPr/>
        </p:nvPicPr>
        <p:blipFill rotWithShape="1">
          <a:blip r:embed="rId4">
            <a:duotone>
              <a:prstClr val="black"/>
              <a:schemeClr val="tx2">
                <a:tint val="45000"/>
                <a:satMod val="400000"/>
              </a:schemeClr>
            </a:duotone>
            <a:extLst>
              <a:ext uri="{28A0092B-C50C-407E-A947-70E740481C1C}">
                <a14:useLocalDpi xmlns:a14="http://schemas.microsoft.com/office/drawing/2010/main" val="0"/>
              </a:ext>
            </a:extLst>
          </a:blip>
          <a:srcRect t="14284" b="12793"/>
          <a:stretch>
            <a:fillRect/>
          </a:stretch>
        </p:blipFill>
        <p:spPr>
          <a:xfrm>
            <a:off x="0" y="4484225"/>
            <a:ext cx="12192000" cy="2372761"/>
          </a:xfrm>
          <a:prstGeom prst="rect">
            <a:avLst/>
          </a:prstGeom>
        </p:spPr>
      </p:pic>
      <p:sp>
        <p:nvSpPr>
          <p:cNvPr id="14" name="矩形 13"/>
          <p:cNvSpPr/>
          <p:nvPr/>
        </p:nvSpPr>
        <p:spPr bwMode="auto">
          <a:xfrm>
            <a:off x="0" y="4484225"/>
            <a:ext cx="12192000" cy="2360665"/>
          </a:xfrm>
          <a:prstGeom prst="rect">
            <a:avLst/>
          </a:prstGeom>
          <a:solidFill>
            <a:srgbClr val="044875">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91440" algn="l" fontAlgn="auto">
              <a:spcBef>
                <a:spcPts val="0"/>
              </a:spcBef>
              <a:spcAft>
                <a:spcPts val="0"/>
              </a:spcAft>
              <a:defRPr/>
            </a:pPr>
            <a:endParaRPr lang="zh-CN" altLang="en-US" dirty="0">
              <a:solidFill>
                <a:srgbClr val="FFFFFF"/>
              </a:solidFill>
              <a:latin typeface="微软雅黑" panose="020B0503020204020204" charset="-122"/>
              <a:ea typeface="微软雅黑" panose="020B0503020204020204" charset="-122"/>
              <a:cs typeface="Times New Roman" panose="02020603050405020304"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en-US" altLang="zh-CN" dirty="0"/>
              <a:t> </a:t>
            </a:r>
            <a:r>
              <a:rPr lang="zh-CN" altLang="en-US" dirty="0"/>
              <a:t>为何要写英文学术论文?</a:t>
            </a:r>
          </a:p>
        </p:txBody>
      </p:sp>
      <p:sp>
        <p:nvSpPr>
          <p:cNvPr id="5" name="灯片编号占位符 4"/>
          <p:cNvSpPr>
            <a:spLocks noGrp="1"/>
          </p:cNvSpPr>
          <p:nvPr>
            <p:ph type="sldNum" sz="quarter" idx="12"/>
          </p:nvPr>
        </p:nvSpPr>
        <p:spPr/>
        <p:txBody>
          <a:bodyPr/>
          <a:lstStyle/>
          <a:p>
            <a:pPr algn="r"/>
            <a:fld id="{CBD803B2-A378-42BD-B5EC-F7748F169FE0}" type="slidenum">
              <a:rPr lang="en-US" altLang="zh-CN" smtClean="0"/>
              <a:t>5</a:t>
            </a:fld>
            <a:endParaRPr lang="zh-CN" altLang="en-US" dirty="0"/>
          </a:p>
        </p:txBody>
      </p:sp>
      <p:sp>
        <p:nvSpPr>
          <p:cNvPr id="12" name="内容占位符 11"/>
          <p:cNvSpPr>
            <a:spLocks noGrp="1"/>
          </p:cNvSpPr>
          <p:nvPr>
            <p:ph idx="1"/>
          </p:nvPr>
        </p:nvSpPr>
        <p:spPr>
          <a:xfrm>
            <a:off x="479376" y="908720"/>
            <a:ext cx="10873208" cy="5472608"/>
          </a:xfrm>
        </p:spPr>
        <p:txBody>
          <a:bodyPr>
            <a:normAutofit/>
          </a:bodyPr>
          <a:lstStyle/>
          <a:p>
            <a:pPr>
              <a:lnSpc>
                <a:spcPct val="165000"/>
              </a:lnSpc>
              <a:spcBef>
                <a:spcPts val="0"/>
              </a:spcBef>
              <a:spcAft>
                <a:spcPts val="0"/>
              </a:spcAft>
            </a:pPr>
            <a:r>
              <a:rPr lang="en-US" altLang="zh-CN" dirty="0" err="1"/>
              <a:t>学术论文的写作，在形式上有一整套的技术性，学术论文写作能够</a:t>
            </a:r>
            <a:r>
              <a:rPr lang="en-US" altLang="zh-CN" dirty="0" err="1">
                <a:solidFill>
                  <a:srgbClr val="C00000"/>
                </a:solidFill>
              </a:rPr>
              <a:t>促进科学研究过程</a:t>
            </a:r>
            <a:r>
              <a:rPr lang="zh-CN" altLang="en-US" dirty="0">
                <a:solidFill>
                  <a:schemeClr val="tx1"/>
                </a:solidFill>
              </a:rPr>
              <a:t>。</a:t>
            </a:r>
            <a:endParaRPr lang="zh-CN" altLang="en-US" dirty="0"/>
          </a:p>
          <a:p>
            <a:pPr>
              <a:lnSpc>
                <a:spcPct val="165000"/>
              </a:lnSpc>
              <a:spcBef>
                <a:spcPts val="0"/>
              </a:spcBef>
              <a:spcAft>
                <a:spcPts val="0"/>
              </a:spcAft>
            </a:pPr>
            <a:r>
              <a:rPr lang="zh-CN" altLang="en-US" dirty="0"/>
              <a:t>学术论文是科技人员品质、修养的反映，学术论文的写作水平，往往会</a:t>
            </a:r>
            <a:r>
              <a:rPr lang="zh-CN" altLang="en-US" dirty="0">
                <a:solidFill>
                  <a:srgbClr val="C00000"/>
                </a:solidFill>
              </a:rPr>
              <a:t>直接影响科技工作的进展</a:t>
            </a:r>
            <a:r>
              <a:rPr lang="zh-CN" altLang="en-US" dirty="0"/>
              <a:t>。</a:t>
            </a:r>
          </a:p>
          <a:p>
            <a:pPr lvl="1">
              <a:lnSpc>
                <a:spcPct val="165000"/>
              </a:lnSpc>
              <a:spcBef>
                <a:spcPts val="0"/>
              </a:spcBef>
              <a:spcAft>
                <a:spcPts val="0"/>
              </a:spcAft>
            </a:pPr>
            <a:r>
              <a:rPr lang="zh-CN" altLang="en-US" dirty="0">
                <a:solidFill>
                  <a:schemeClr val="accent1">
                    <a:lumMod val="50000"/>
                  </a:schemeClr>
                </a:solidFill>
              </a:rPr>
              <a:t>一篇质量不好、表达不规范的论文，将会妨碍某项科研成果得到公认。</a:t>
            </a:r>
          </a:p>
        </p:txBody>
      </p:sp>
      <p:sp>
        <p:nvSpPr>
          <p:cNvPr id="3" name="文本框 2">
            <a:extLst>
              <a:ext uri="{FF2B5EF4-FFF2-40B4-BE49-F238E27FC236}">
                <a16:creationId xmlns:a16="http://schemas.microsoft.com/office/drawing/2014/main" id="{95A33EFB-1371-F5BC-A338-CD64DF1E19B3}"/>
              </a:ext>
            </a:extLst>
          </p:cNvPr>
          <p:cNvSpPr txBox="1"/>
          <p:nvPr/>
        </p:nvSpPr>
        <p:spPr>
          <a:xfrm>
            <a:off x="3431704" y="5157192"/>
            <a:ext cx="6264696" cy="584775"/>
          </a:xfrm>
          <a:prstGeom prst="rect">
            <a:avLst/>
          </a:prstGeom>
          <a:noFill/>
        </p:spPr>
        <p:txBody>
          <a:bodyPr wrap="square" rtlCol="0">
            <a:spAutoFit/>
          </a:bodyPr>
          <a:lstStyle/>
          <a:p>
            <a:r>
              <a:rPr kumimoji="1" lang="zh-CN" altLang="en-US" sz="3200" b="1" dirty="0">
                <a:solidFill>
                  <a:srgbClr val="FF0000"/>
                </a:solidFill>
              </a:rPr>
              <a:t>科学地传达自身的思想与发现</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en-US" altLang="zh-CN" dirty="0"/>
              <a:t> </a:t>
            </a:r>
            <a:r>
              <a:rPr lang="zh-CN" altLang="en-US" dirty="0"/>
              <a:t>为何如此讲英文学术论文写作?</a:t>
            </a:r>
          </a:p>
        </p:txBody>
      </p:sp>
      <p:sp>
        <p:nvSpPr>
          <p:cNvPr id="5" name="灯片编号占位符 4"/>
          <p:cNvSpPr>
            <a:spLocks noGrp="1"/>
          </p:cNvSpPr>
          <p:nvPr>
            <p:ph type="sldNum" sz="quarter" idx="12"/>
          </p:nvPr>
        </p:nvSpPr>
        <p:spPr/>
        <p:txBody>
          <a:bodyPr/>
          <a:lstStyle/>
          <a:p>
            <a:pPr algn="r"/>
            <a:fld id="{CBD803B2-A378-42BD-B5EC-F7748F169FE0}" type="slidenum">
              <a:rPr lang="en-US" altLang="zh-CN" smtClean="0"/>
              <a:t>6</a:t>
            </a:fld>
            <a:endParaRPr lang="zh-CN" altLang="en-US" dirty="0"/>
          </a:p>
        </p:txBody>
      </p:sp>
      <p:grpSp>
        <p:nvGrpSpPr>
          <p:cNvPr id="4" name="组合 3"/>
          <p:cNvGrpSpPr/>
          <p:nvPr/>
        </p:nvGrpSpPr>
        <p:grpSpPr>
          <a:xfrm>
            <a:off x="918210" y="1196752"/>
            <a:ext cx="11247755" cy="5082540"/>
            <a:chOff x="1446" y="2452"/>
            <a:chExt cx="17713" cy="8004"/>
          </a:xfrm>
        </p:grpSpPr>
        <p:sp>
          <p:nvSpPr>
            <p:cNvPr id="17" name="文本框 16"/>
            <p:cNvSpPr txBox="1"/>
            <p:nvPr/>
          </p:nvSpPr>
          <p:spPr>
            <a:xfrm>
              <a:off x="15365" y="5287"/>
              <a:ext cx="3794" cy="727"/>
            </a:xfrm>
            <a:prstGeom prst="rect">
              <a:avLst/>
            </a:prstGeom>
            <a:noFill/>
          </p:spPr>
          <p:txBody>
            <a:bodyPr wrap="square" rtlCol="0">
              <a:spAutoFit/>
            </a:bodyPr>
            <a:lstStyle/>
            <a:p>
              <a:pPr algn="ctr"/>
              <a:r>
                <a:rPr lang="zh-CN" altLang="en-US" sz="2400" dirty="0">
                  <a:latin typeface="+mj-ea"/>
                  <a:ea typeface="+mj-ea"/>
                  <a:cs typeface="+mj-ea"/>
                </a:rPr>
                <a:t>积</a:t>
              </a:r>
              <a:r>
                <a:rPr lang="en-US" altLang="zh-CN" sz="2400" dirty="0">
                  <a:latin typeface="+mj-ea"/>
                  <a:ea typeface="+mj-ea"/>
                  <a:cs typeface="+mj-ea"/>
                </a:rPr>
                <a:t> </a:t>
              </a:r>
              <a:r>
                <a:rPr lang="zh-CN" altLang="en-US" sz="2400" dirty="0">
                  <a:latin typeface="+mj-ea"/>
                  <a:ea typeface="+mj-ea"/>
                  <a:cs typeface="+mj-ea"/>
                </a:rPr>
                <a:t>累</a:t>
              </a:r>
            </a:p>
          </p:txBody>
        </p:sp>
        <p:grpSp>
          <p:nvGrpSpPr>
            <p:cNvPr id="3" name="组合 2"/>
            <p:cNvGrpSpPr/>
            <p:nvPr/>
          </p:nvGrpSpPr>
          <p:grpSpPr>
            <a:xfrm>
              <a:off x="1446" y="2452"/>
              <a:ext cx="13919" cy="8004"/>
              <a:chOff x="1446" y="2452"/>
              <a:chExt cx="13919" cy="8004"/>
            </a:xfrm>
          </p:grpSpPr>
          <p:sp>
            <p:nvSpPr>
              <p:cNvPr id="13" name="文本框 12"/>
              <p:cNvSpPr txBox="1"/>
              <p:nvPr/>
            </p:nvSpPr>
            <p:spPr>
              <a:xfrm>
                <a:off x="1453" y="2452"/>
                <a:ext cx="8773" cy="727"/>
              </a:xfrm>
              <a:prstGeom prst="rect">
                <a:avLst/>
              </a:prstGeom>
              <a:noFill/>
            </p:spPr>
            <p:txBody>
              <a:bodyPr wrap="none" rtlCol="0">
                <a:spAutoFit/>
              </a:bodyPr>
              <a:lstStyle/>
              <a:p>
                <a:pPr algn="ctr"/>
                <a:r>
                  <a:rPr lang="zh-CN" altLang="en-US" sz="2400" dirty="0">
                    <a:latin typeface="+mj-ea"/>
                    <a:ea typeface="+mj-ea"/>
                    <a:cs typeface="+mj-ea"/>
                  </a:rPr>
                  <a:t>规 范: 英文怎么写规范、简洁、清晰？</a:t>
                </a:r>
              </a:p>
            </p:txBody>
          </p:sp>
          <p:sp>
            <p:nvSpPr>
              <p:cNvPr id="14" name="文本框 13"/>
              <p:cNvSpPr txBox="1"/>
              <p:nvPr/>
            </p:nvSpPr>
            <p:spPr>
              <a:xfrm>
                <a:off x="1457" y="4380"/>
                <a:ext cx="8046" cy="1309"/>
              </a:xfrm>
              <a:prstGeom prst="rect">
                <a:avLst/>
              </a:prstGeom>
              <a:noFill/>
            </p:spPr>
            <p:txBody>
              <a:bodyPr wrap="none" rtlCol="0">
                <a:spAutoFit/>
              </a:bodyPr>
              <a:lstStyle/>
              <a:p>
                <a:pPr algn="ctr"/>
                <a:r>
                  <a:rPr lang="zh-CN" altLang="en-US" sz="2400" dirty="0">
                    <a:latin typeface="+mj-ea"/>
                    <a:ea typeface="+mj-ea"/>
                    <a:cs typeface="+mj-ea"/>
                  </a:rPr>
                  <a:t>写 法: 怎么写？怎么改？怎么高效</a:t>
                </a:r>
                <a:r>
                  <a:rPr lang="en-US" altLang="zh-CN" sz="2400" dirty="0">
                    <a:latin typeface="+mj-ea"/>
                    <a:ea typeface="+mj-ea"/>
                    <a:cs typeface="+mj-ea"/>
                  </a:rPr>
                  <a:t> </a:t>
                </a:r>
                <a:endParaRPr lang="zh-CN" altLang="en-US" sz="2400" dirty="0">
                  <a:latin typeface="+mj-ea"/>
                  <a:ea typeface="+mj-ea"/>
                  <a:cs typeface="+mj-ea"/>
                </a:endParaRPr>
              </a:p>
              <a:p>
                <a:pPr algn="ctr"/>
                <a:r>
                  <a:rPr lang="en-US" altLang="zh-CN" sz="2400" dirty="0">
                    <a:latin typeface="+mj-ea"/>
                    <a:ea typeface="+mj-ea"/>
                    <a:cs typeface="+mj-ea"/>
                  </a:rPr>
                  <a:t>   </a:t>
                </a:r>
                <a:endParaRPr lang="zh-CN" altLang="en-US" sz="2400" dirty="0">
                  <a:latin typeface="+mj-ea"/>
                  <a:ea typeface="+mj-ea"/>
                  <a:cs typeface="+mj-ea"/>
                </a:endParaRPr>
              </a:p>
            </p:txBody>
          </p:sp>
          <p:sp>
            <p:nvSpPr>
              <p:cNvPr id="15" name="文本框 14"/>
              <p:cNvSpPr txBox="1"/>
              <p:nvPr/>
            </p:nvSpPr>
            <p:spPr>
              <a:xfrm>
                <a:off x="1453" y="6308"/>
                <a:ext cx="8773" cy="1309"/>
              </a:xfrm>
              <a:prstGeom prst="rect">
                <a:avLst/>
              </a:prstGeom>
              <a:noFill/>
            </p:spPr>
            <p:txBody>
              <a:bodyPr wrap="none" rtlCol="0">
                <a:spAutoFit/>
              </a:bodyPr>
              <a:lstStyle/>
              <a:p>
                <a:pPr algn="ctr"/>
                <a:r>
                  <a:rPr lang="zh-CN" altLang="en-US" sz="2400" dirty="0">
                    <a:latin typeface="+mj-ea"/>
                    <a:ea typeface="+mj-ea"/>
                    <a:cs typeface="+mj-ea"/>
                  </a:rPr>
                  <a:t>思 路: 写哪些？什么逻辑？什么内容？</a:t>
                </a:r>
              </a:p>
              <a:p>
                <a:pPr algn="ctr"/>
                <a:r>
                  <a:rPr lang="en-US" altLang="zh-CN" sz="2400" dirty="0">
                    <a:latin typeface="+mj-ea"/>
                    <a:ea typeface="+mj-ea"/>
                    <a:cs typeface="+mj-ea"/>
                  </a:rPr>
                  <a:t> </a:t>
                </a:r>
                <a:endParaRPr lang="zh-CN" altLang="en-US" sz="2400" dirty="0">
                  <a:latin typeface="+mj-ea"/>
                  <a:ea typeface="+mj-ea"/>
                  <a:cs typeface="+mj-ea"/>
                </a:endParaRPr>
              </a:p>
            </p:txBody>
          </p:sp>
          <p:sp>
            <p:nvSpPr>
              <p:cNvPr id="16" name="文本框 15"/>
              <p:cNvSpPr txBox="1"/>
              <p:nvPr/>
            </p:nvSpPr>
            <p:spPr>
              <a:xfrm>
                <a:off x="1446" y="9729"/>
                <a:ext cx="9015" cy="727"/>
              </a:xfrm>
              <a:prstGeom prst="rect">
                <a:avLst/>
              </a:prstGeom>
              <a:noFill/>
            </p:spPr>
            <p:txBody>
              <a:bodyPr wrap="none" rtlCol="0">
                <a:spAutoFit/>
              </a:bodyPr>
              <a:lstStyle/>
              <a:p>
                <a:pPr algn="ctr"/>
                <a:r>
                  <a:rPr lang="zh-CN" altLang="en-US" sz="2400" dirty="0">
                    <a:latin typeface="+mj-ea"/>
                    <a:ea typeface="+mj-ea"/>
                    <a:cs typeface="+mj-ea"/>
                  </a:rPr>
                  <a:t>价值观: 为何做科研？为何选这个问题？</a:t>
                </a:r>
              </a:p>
            </p:txBody>
          </p:sp>
          <p:cxnSp>
            <p:nvCxnSpPr>
              <p:cNvPr id="18" name="直接箭头连接符 17"/>
              <p:cNvCxnSpPr>
                <a:stCxn id="17" idx="1"/>
                <a:endCxn id="13" idx="3"/>
              </p:cNvCxnSpPr>
              <p:nvPr/>
            </p:nvCxnSpPr>
            <p:spPr>
              <a:xfrm flipH="1" flipV="1">
                <a:off x="10226" y="2816"/>
                <a:ext cx="5139" cy="2835"/>
              </a:xfrm>
              <a:prstGeom prst="straightConnector1">
                <a:avLst/>
              </a:prstGeom>
              <a:ln>
                <a:solidFill>
                  <a:srgbClr val="376092"/>
                </a:solidFill>
                <a:tailEnd type="arrow" w="med" len="med"/>
              </a:ln>
            </p:spPr>
            <p:style>
              <a:lnRef idx="2">
                <a:schemeClr val="accent1"/>
              </a:lnRef>
              <a:fillRef idx="0">
                <a:schemeClr val="accent1"/>
              </a:fillRef>
              <a:effectRef idx="1">
                <a:schemeClr val="accent1"/>
              </a:effectRef>
              <a:fontRef idx="minor">
                <a:schemeClr val="tx1"/>
              </a:fontRef>
            </p:style>
          </p:cxnSp>
          <p:cxnSp>
            <p:nvCxnSpPr>
              <p:cNvPr id="20" name="直接箭头连接符 19"/>
              <p:cNvCxnSpPr>
                <a:stCxn id="17" idx="1"/>
              </p:cNvCxnSpPr>
              <p:nvPr/>
            </p:nvCxnSpPr>
            <p:spPr>
              <a:xfrm flipH="1" flipV="1">
                <a:off x="10053" y="4720"/>
                <a:ext cx="5312" cy="930"/>
              </a:xfrm>
              <a:prstGeom prst="straightConnector1">
                <a:avLst/>
              </a:prstGeom>
              <a:ln>
                <a:solidFill>
                  <a:srgbClr val="376092"/>
                </a:solidFill>
                <a:tailEnd type="arrow" w="med" len="med"/>
              </a:ln>
            </p:spPr>
            <p:style>
              <a:lnRef idx="2">
                <a:schemeClr val="accent1"/>
              </a:lnRef>
              <a:fillRef idx="0">
                <a:schemeClr val="accent1"/>
              </a:fillRef>
              <a:effectRef idx="1">
                <a:schemeClr val="accent1"/>
              </a:effectRef>
              <a:fontRef idx="minor">
                <a:schemeClr val="tx1"/>
              </a:fontRef>
            </p:style>
          </p:cxnSp>
          <p:cxnSp>
            <p:nvCxnSpPr>
              <p:cNvPr id="21" name="直接箭头连接符 20"/>
              <p:cNvCxnSpPr>
                <a:stCxn id="17" idx="1"/>
              </p:cNvCxnSpPr>
              <p:nvPr/>
            </p:nvCxnSpPr>
            <p:spPr>
              <a:xfrm flipH="1">
                <a:off x="10053" y="5651"/>
                <a:ext cx="5312" cy="1110"/>
              </a:xfrm>
              <a:prstGeom prst="straightConnector1">
                <a:avLst/>
              </a:prstGeom>
              <a:ln>
                <a:solidFill>
                  <a:srgbClr val="376092"/>
                </a:solidFill>
                <a:tailEnd type="arrow" w="med" len="med"/>
              </a:ln>
            </p:spPr>
            <p:style>
              <a:lnRef idx="2">
                <a:schemeClr val="accent1"/>
              </a:lnRef>
              <a:fillRef idx="0">
                <a:schemeClr val="accent1"/>
              </a:fillRef>
              <a:effectRef idx="1">
                <a:schemeClr val="accent1"/>
              </a:effectRef>
              <a:fontRef idx="minor">
                <a:schemeClr val="tx1"/>
              </a:fontRef>
            </p:style>
          </p:cxnSp>
          <p:cxnSp>
            <p:nvCxnSpPr>
              <p:cNvPr id="22" name="直接箭头连接符 21"/>
              <p:cNvCxnSpPr>
                <a:stCxn id="17" idx="1"/>
              </p:cNvCxnSpPr>
              <p:nvPr/>
            </p:nvCxnSpPr>
            <p:spPr>
              <a:xfrm flipH="1">
                <a:off x="10167" y="5651"/>
                <a:ext cx="5198" cy="3038"/>
              </a:xfrm>
              <a:prstGeom prst="straightConnector1">
                <a:avLst/>
              </a:prstGeom>
              <a:ln>
                <a:solidFill>
                  <a:srgbClr val="376092"/>
                </a:solidFill>
                <a:tailEnd type="arrow" w="med" len="med"/>
              </a:ln>
            </p:spPr>
            <p:style>
              <a:lnRef idx="2">
                <a:schemeClr val="accent1"/>
              </a:lnRef>
              <a:fillRef idx="0">
                <a:schemeClr val="accent1"/>
              </a:fillRef>
              <a:effectRef idx="1">
                <a:schemeClr val="accent1"/>
              </a:effectRef>
              <a:fontRef idx="minor">
                <a:schemeClr val="tx1"/>
              </a:fontRef>
            </p:style>
          </p:cxnSp>
          <p:sp>
            <p:nvSpPr>
              <p:cNvPr id="23" name="上箭头 22"/>
              <p:cNvSpPr/>
              <p:nvPr/>
            </p:nvSpPr>
            <p:spPr>
              <a:xfrm>
                <a:off x="2116" y="3177"/>
                <a:ext cx="454" cy="907"/>
              </a:xfrm>
              <a:prstGeom prst="upArrow">
                <a:avLst/>
              </a:pr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Times New Roman" panose="02020603050405020304" pitchFamily="18" charset="0"/>
                </a:endParaRPr>
              </a:p>
            </p:txBody>
          </p:sp>
          <p:sp>
            <p:nvSpPr>
              <p:cNvPr id="24" name="上箭头 23"/>
              <p:cNvSpPr/>
              <p:nvPr/>
            </p:nvSpPr>
            <p:spPr>
              <a:xfrm>
                <a:off x="2116" y="5252"/>
                <a:ext cx="454" cy="907"/>
              </a:xfrm>
              <a:prstGeom prst="upArrow">
                <a:avLst/>
              </a:pr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Times New Roman" panose="02020603050405020304" pitchFamily="18" charset="0"/>
                </a:endParaRPr>
              </a:p>
            </p:txBody>
          </p:sp>
          <p:sp>
            <p:nvSpPr>
              <p:cNvPr id="25" name="上箭头 24"/>
              <p:cNvSpPr/>
              <p:nvPr/>
            </p:nvSpPr>
            <p:spPr>
              <a:xfrm>
                <a:off x="2116" y="7101"/>
                <a:ext cx="454" cy="907"/>
              </a:xfrm>
              <a:prstGeom prst="upArrow">
                <a:avLst/>
              </a:pr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Times New Roman" panose="02020603050405020304" pitchFamily="18" charset="0"/>
                </a:endParaRPr>
              </a:p>
            </p:txBody>
          </p:sp>
        </p:grpSp>
      </p:grpSp>
      <p:sp>
        <p:nvSpPr>
          <p:cNvPr id="26" name="文本框 25"/>
          <p:cNvSpPr txBox="1"/>
          <p:nvPr/>
        </p:nvSpPr>
        <p:spPr>
          <a:xfrm>
            <a:off x="918141" y="4686861"/>
            <a:ext cx="5570757" cy="461665"/>
          </a:xfrm>
          <a:prstGeom prst="rect">
            <a:avLst/>
          </a:prstGeom>
          <a:noFill/>
        </p:spPr>
        <p:txBody>
          <a:bodyPr wrap="none" rtlCol="0">
            <a:spAutoFit/>
          </a:bodyPr>
          <a:lstStyle/>
          <a:p>
            <a:pPr algn="ctr"/>
            <a:r>
              <a:rPr lang="zh-CN" altLang="en-US" sz="2400" dirty="0">
                <a:latin typeface="+mj-ea"/>
                <a:ea typeface="+mj-ea"/>
                <a:cs typeface="+mj-ea"/>
              </a:rPr>
              <a:t>工 具: 用什么工具？怎么用这些工具？</a:t>
            </a:r>
          </a:p>
        </p:txBody>
      </p:sp>
      <p:sp>
        <p:nvSpPr>
          <p:cNvPr id="27" name="上箭头 26"/>
          <p:cNvSpPr/>
          <p:nvPr/>
        </p:nvSpPr>
        <p:spPr>
          <a:xfrm>
            <a:off x="1343660" y="5195030"/>
            <a:ext cx="288290" cy="575945"/>
          </a:xfrm>
          <a:prstGeom prst="upArrow">
            <a:avLst/>
          </a:pr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Times New Roman" panose="02020603050405020304" pitchFamily="18" charset="0"/>
            </a:endParaRPr>
          </a:p>
        </p:txBody>
      </p:sp>
      <p:cxnSp>
        <p:nvCxnSpPr>
          <p:cNvPr id="28" name="直接箭头连接符 27"/>
          <p:cNvCxnSpPr>
            <a:stCxn id="17" idx="1"/>
            <a:endCxn id="16" idx="3"/>
          </p:cNvCxnSpPr>
          <p:nvPr/>
        </p:nvCxnSpPr>
        <p:spPr>
          <a:xfrm flipH="1">
            <a:off x="6642735" y="3227800"/>
            <a:ext cx="3114040" cy="2820670"/>
          </a:xfrm>
          <a:prstGeom prst="straightConnector1">
            <a:avLst/>
          </a:prstGeom>
          <a:ln>
            <a:solidFill>
              <a:srgbClr val="376092"/>
            </a:solidFill>
            <a:tailEnd type="arrow" w="med" len="med"/>
          </a:ln>
        </p:spPr>
        <p:style>
          <a:lnRef idx="2">
            <a:schemeClr val="accent1"/>
          </a:lnRef>
          <a:fillRef idx="0">
            <a:schemeClr val="accent1"/>
          </a:fillRef>
          <a:effectRef idx="1">
            <a:schemeClr val="accent1"/>
          </a:effectRef>
          <a:fontRef idx="minor">
            <a:schemeClr val="tx1"/>
          </a:fontRef>
        </p:style>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zh-CN" altLang="en-US" dirty="0"/>
              <a:t> 什么是学术研究?</a:t>
            </a:r>
          </a:p>
        </p:txBody>
      </p:sp>
      <p:sp>
        <p:nvSpPr>
          <p:cNvPr id="5" name="灯片编号占位符 4"/>
          <p:cNvSpPr>
            <a:spLocks noGrp="1"/>
          </p:cNvSpPr>
          <p:nvPr>
            <p:ph type="sldNum" sz="quarter" idx="12"/>
          </p:nvPr>
        </p:nvSpPr>
        <p:spPr/>
        <p:txBody>
          <a:bodyPr/>
          <a:lstStyle/>
          <a:p>
            <a:pPr algn="r"/>
            <a:fld id="{CBD803B2-A378-42BD-B5EC-F7748F169FE0}" type="slidenum">
              <a:rPr lang="en-US" altLang="zh-CN" smtClean="0"/>
              <a:t>7</a:t>
            </a:fld>
            <a:endParaRPr lang="zh-CN" altLang="en-US" dirty="0"/>
          </a:p>
        </p:txBody>
      </p:sp>
      <p:grpSp>
        <p:nvGrpSpPr>
          <p:cNvPr id="3" name="组合 2"/>
          <p:cNvGrpSpPr/>
          <p:nvPr/>
        </p:nvGrpSpPr>
        <p:grpSpPr>
          <a:xfrm>
            <a:off x="691515" y="1988820"/>
            <a:ext cx="10667365" cy="4345940"/>
            <a:chOff x="1089" y="3132"/>
            <a:chExt cx="16799" cy="6844"/>
          </a:xfrm>
        </p:grpSpPr>
        <p:sp>
          <p:nvSpPr>
            <p:cNvPr id="7" name="文本框 6"/>
            <p:cNvSpPr txBox="1"/>
            <p:nvPr/>
          </p:nvSpPr>
          <p:spPr>
            <a:xfrm>
              <a:off x="2796" y="3132"/>
              <a:ext cx="3648" cy="725"/>
            </a:xfrm>
            <a:prstGeom prst="rect">
              <a:avLst/>
            </a:prstGeom>
            <a:noFill/>
          </p:spPr>
          <p:txBody>
            <a:bodyPr wrap="none" rtlCol="0">
              <a:spAutoFit/>
            </a:bodyPr>
            <a:lstStyle/>
            <a:p>
              <a:pPr algn="l"/>
              <a:r>
                <a:rPr lang="zh-CN" altLang="en-US" sz="2400" dirty="0">
                  <a:solidFill>
                    <a:schemeClr val="accent2"/>
                  </a:solidFill>
                  <a:effectLst>
                    <a:outerShdw blurRad="38100" dist="25400" dir="5400000" algn="ctr" rotWithShape="0">
                      <a:srgbClr val="6E747A">
                        <a:alpha val="43000"/>
                        <a:alpha val="43000"/>
                      </a:srgbClr>
                    </a:outerShdw>
                  </a:effectLst>
                  <a:latin typeface="黑体" panose="02010609060101010101" pitchFamily="49" charset="-122"/>
                  <a:ea typeface="黑体" panose="02010609060101010101" pitchFamily="49" charset="-122"/>
                  <a:cs typeface="黑体" panose="02010609060101010101" pitchFamily="49" charset="-122"/>
                </a:rPr>
                <a:t>技术——走野路</a:t>
              </a:r>
            </a:p>
          </p:txBody>
        </p:sp>
        <p:sp>
          <p:nvSpPr>
            <p:cNvPr id="9" name="文本框 8"/>
            <p:cNvSpPr txBox="1"/>
            <p:nvPr/>
          </p:nvSpPr>
          <p:spPr>
            <a:xfrm>
              <a:off x="13002" y="3132"/>
              <a:ext cx="3648" cy="725"/>
            </a:xfrm>
            <a:prstGeom prst="rect">
              <a:avLst/>
            </a:prstGeom>
            <a:noFill/>
          </p:spPr>
          <p:txBody>
            <a:bodyPr wrap="none" rtlCol="0">
              <a:spAutoFit/>
            </a:bodyPr>
            <a:lstStyle/>
            <a:p>
              <a:pPr algn="l"/>
              <a:r>
                <a:rPr lang="zh-CN" altLang="en-US" sz="2400" dirty="0">
                  <a:solidFill>
                    <a:schemeClr val="accent2"/>
                  </a:solidFill>
                  <a:effectLst>
                    <a:outerShdw blurRad="38100" dist="25400" dir="5400000" algn="ctr" rotWithShape="0">
                      <a:srgbClr val="6E747A">
                        <a:alpha val="43000"/>
                        <a:alpha val="43000"/>
                      </a:srgbClr>
                    </a:outerShdw>
                  </a:effectLst>
                  <a:latin typeface="黑体" panose="02010609060101010101" pitchFamily="49" charset="-122"/>
                  <a:ea typeface="黑体" panose="02010609060101010101" pitchFamily="49" charset="-122"/>
                  <a:cs typeface="黑体" panose="02010609060101010101" pitchFamily="49" charset="-122"/>
                </a:rPr>
                <a:t>学术——攀珠峰</a:t>
              </a:r>
            </a:p>
          </p:txBody>
        </p:sp>
        <p:pic>
          <p:nvPicPr>
            <p:cNvPr id="10" name="图片 9"/>
            <p:cNvPicPr>
              <a:picLocks noChangeAspect="1"/>
            </p:cNvPicPr>
            <p:nvPr/>
          </p:nvPicPr>
          <p:blipFill>
            <a:blip r:embed="rId3"/>
            <a:stretch>
              <a:fillRect/>
            </a:stretch>
          </p:blipFill>
          <p:spPr>
            <a:xfrm>
              <a:off x="1089" y="4038"/>
              <a:ext cx="7150" cy="5938"/>
            </a:xfrm>
            <a:prstGeom prst="rect">
              <a:avLst/>
            </a:prstGeom>
          </p:spPr>
        </p:pic>
        <p:pic>
          <p:nvPicPr>
            <p:cNvPr id="12" name="图片 11"/>
            <p:cNvPicPr>
              <a:picLocks noChangeAspect="1"/>
            </p:cNvPicPr>
            <p:nvPr/>
          </p:nvPicPr>
          <p:blipFill>
            <a:blip r:embed="rId4"/>
            <a:stretch>
              <a:fillRect/>
            </a:stretch>
          </p:blipFill>
          <p:spPr>
            <a:xfrm>
              <a:off x="11528" y="4038"/>
              <a:ext cx="6360" cy="5868"/>
            </a:xfrm>
            <a:prstGeom prst="rect">
              <a:avLst/>
            </a:prstGeom>
          </p:spPr>
        </p:pic>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zh-CN" altLang="en-US" dirty="0"/>
              <a:t> 为什么要做学术研究?</a:t>
            </a:r>
          </a:p>
        </p:txBody>
      </p:sp>
      <p:sp>
        <p:nvSpPr>
          <p:cNvPr id="5" name="灯片编号占位符 4"/>
          <p:cNvSpPr>
            <a:spLocks noGrp="1"/>
          </p:cNvSpPr>
          <p:nvPr>
            <p:ph type="sldNum" sz="quarter" idx="12"/>
          </p:nvPr>
        </p:nvSpPr>
        <p:spPr/>
        <p:txBody>
          <a:bodyPr/>
          <a:lstStyle/>
          <a:p>
            <a:pPr algn="r"/>
            <a:fld id="{CBD803B2-A378-42BD-B5EC-F7748F169FE0}" type="slidenum">
              <a:rPr lang="en-US" altLang="zh-CN" smtClean="0"/>
              <a:t>8</a:t>
            </a:fld>
            <a:endParaRPr lang="zh-CN" altLang="en-US" dirty="0"/>
          </a:p>
        </p:txBody>
      </p:sp>
      <p:pic>
        <p:nvPicPr>
          <p:cNvPr id="6" name="图片 5"/>
          <p:cNvPicPr>
            <a:picLocks noChangeAspect="1"/>
          </p:cNvPicPr>
          <p:nvPr/>
        </p:nvPicPr>
        <p:blipFill>
          <a:blip r:embed="rId3"/>
          <a:stretch>
            <a:fillRect/>
          </a:stretch>
        </p:blipFill>
        <p:spPr>
          <a:xfrm>
            <a:off x="1775460" y="1196975"/>
            <a:ext cx="8785225" cy="511238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zh-CN" altLang="en-US" dirty="0"/>
              <a:t> 为什么要做学术研究?</a:t>
            </a:r>
          </a:p>
        </p:txBody>
      </p:sp>
      <p:sp>
        <p:nvSpPr>
          <p:cNvPr id="5" name="灯片编号占位符 4"/>
          <p:cNvSpPr>
            <a:spLocks noGrp="1"/>
          </p:cNvSpPr>
          <p:nvPr>
            <p:ph type="sldNum" sz="quarter" idx="12"/>
          </p:nvPr>
        </p:nvSpPr>
        <p:spPr/>
        <p:txBody>
          <a:bodyPr/>
          <a:lstStyle/>
          <a:p>
            <a:pPr algn="r"/>
            <a:fld id="{CBD803B2-A378-42BD-B5EC-F7748F169FE0}" type="slidenum">
              <a:rPr lang="en-US" altLang="zh-CN" smtClean="0"/>
              <a:t>9</a:t>
            </a:fld>
            <a:endParaRPr lang="zh-CN" altLang="en-US" dirty="0"/>
          </a:p>
        </p:txBody>
      </p:sp>
      <p:grpSp>
        <p:nvGrpSpPr>
          <p:cNvPr id="3" name="组合 2"/>
          <p:cNvGrpSpPr/>
          <p:nvPr/>
        </p:nvGrpSpPr>
        <p:grpSpPr>
          <a:xfrm>
            <a:off x="1271270" y="1341120"/>
            <a:ext cx="8813165" cy="4785360"/>
            <a:chOff x="2002" y="2112"/>
            <a:chExt cx="13879" cy="7536"/>
          </a:xfrm>
        </p:grpSpPr>
        <p:sp>
          <p:nvSpPr>
            <p:cNvPr id="6" name="文本框 5"/>
            <p:cNvSpPr txBox="1"/>
            <p:nvPr/>
          </p:nvSpPr>
          <p:spPr>
            <a:xfrm>
              <a:off x="2002" y="2112"/>
              <a:ext cx="2208" cy="1529"/>
            </a:xfrm>
            <a:prstGeom prst="rect">
              <a:avLst/>
            </a:prstGeom>
            <a:noFill/>
          </p:spPr>
          <p:txBody>
            <a:bodyPr wrap="none" rtlCol="0">
              <a:spAutoFit/>
            </a:bodyPr>
            <a:lstStyle/>
            <a:p>
              <a:pPr algn="ctr">
                <a:lnSpc>
                  <a:spcPct val="130000"/>
                </a:lnSpc>
              </a:pPr>
              <a:r>
                <a:rPr lang="zh-CN" altLang="en-US" sz="2000">
                  <a:solidFill>
                    <a:schemeClr val="bg1">
                      <a:lumMod val="65000"/>
                    </a:schemeClr>
                  </a:solidFill>
                  <a:latin typeface="黑体" panose="02010609060101010101" pitchFamily="49" charset="-122"/>
                  <a:ea typeface="黑体" panose="02010609060101010101" pitchFamily="49" charset="-122"/>
                  <a:cs typeface="Times New Roman" panose="02020603050405020304" pitchFamily="18" charset="0"/>
                </a:rPr>
                <a:t>方法论</a:t>
              </a:r>
              <a:endParaRPr lang="zh-CN" altLang="en-US" sz="2000">
                <a:latin typeface="黑体" panose="02010609060101010101" pitchFamily="49" charset="-122"/>
                <a:ea typeface="黑体" panose="02010609060101010101" pitchFamily="49" charset="-122"/>
                <a:cs typeface="Times New Roman" panose="02020603050405020304" pitchFamily="18" charset="0"/>
              </a:endParaRPr>
            </a:p>
            <a:p>
              <a:pPr algn="ctr">
                <a:lnSpc>
                  <a:spcPct val="130000"/>
                </a:lnSpc>
              </a:pPr>
              <a:r>
                <a:rPr lang="zh-CN" altLang="en-US" sz="2400">
                  <a:latin typeface="黑体" panose="02010609060101010101" pitchFamily="49" charset="-122"/>
                  <a:ea typeface="黑体" panose="02010609060101010101" pitchFamily="49" charset="-122"/>
                  <a:cs typeface="Times New Roman" panose="02020603050405020304" pitchFamily="18" charset="0"/>
                </a:rPr>
                <a:t>解决问题</a:t>
              </a:r>
            </a:p>
          </p:txBody>
        </p:sp>
        <p:sp>
          <p:nvSpPr>
            <p:cNvPr id="7" name="文本框 6"/>
            <p:cNvSpPr txBox="1"/>
            <p:nvPr/>
          </p:nvSpPr>
          <p:spPr>
            <a:xfrm>
              <a:off x="2002" y="4833"/>
              <a:ext cx="2208" cy="1529"/>
            </a:xfrm>
            <a:prstGeom prst="rect">
              <a:avLst/>
            </a:prstGeom>
            <a:noFill/>
          </p:spPr>
          <p:txBody>
            <a:bodyPr wrap="none" rtlCol="0">
              <a:spAutoFit/>
            </a:bodyPr>
            <a:lstStyle/>
            <a:p>
              <a:pPr algn="ctr">
                <a:lnSpc>
                  <a:spcPct val="130000"/>
                </a:lnSpc>
              </a:pPr>
              <a:r>
                <a:rPr lang="zh-CN" altLang="en-US" sz="2000">
                  <a:solidFill>
                    <a:schemeClr val="bg1">
                      <a:lumMod val="65000"/>
                    </a:schemeClr>
                  </a:solidFill>
                  <a:latin typeface="黑体" panose="02010609060101010101" pitchFamily="49" charset="-122"/>
                  <a:ea typeface="黑体" panose="02010609060101010101" pitchFamily="49" charset="-122"/>
                  <a:cs typeface="Times New Roman" panose="02020603050405020304" pitchFamily="18" charset="0"/>
                </a:rPr>
                <a:t>认知力</a:t>
              </a:r>
              <a:endParaRPr lang="zh-CN" altLang="en-US" sz="2000">
                <a:latin typeface="黑体" panose="02010609060101010101" pitchFamily="49" charset="-122"/>
                <a:ea typeface="黑体" panose="02010609060101010101" pitchFamily="49" charset="-122"/>
                <a:cs typeface="Times New Roman" panose="02020603050405020304" pitchFamily="18" charset="0"/>
              </a:endParaRPr>
            </a:p>
            <a:p>
              <a:pPr algn="ctr">
                <a:lnSpc>
                  <a:spcPct val="130000"/>
                </a:lnSpc>
              </a:pPr>
              <a:r>
                <a:rPr lang="zh-CN" altLang="en-US" sz="2400">
                  <a:latin typeface="黑体" panose="02010609060101010101" pitchFamily="49" charset="-122"/>
                  <a:ea typeface="黑体" panose="02010609060101010101" pitchFamily="49" charset="-122"/>
                  <a:cs typeface="Times New Roman" panose="02020603050405020304" pitchFamily="18" charset="0"/>
                </a:rPr>
                <a:t>科学素养</a:t>
              </a:r>
            </a:p>
          </p:txBody>
        </p:sp>
        <p:sp>
          <p:nvSpPr>
            <p:cNvPr id="8" name="文本框 7"/>
            <p:cNvSpPr txBox="1"/>
            <p:nvPr/>
          </p:nvSpPr>
          <p:spPr>
            <a:xfrm>
              <a:off x="2002" y="7668"/>
              <a:ext cx="2208" cy="1529"/>
            </a:xfrm>
            <a:prstGeom prst="rect">
              <a:avLst/>
            </a:prstGeom>
            <a:noFill/>
          </p:spPr>
          <p:txBody>
            <a:bodyPr wrap="none" rtlCol="0">
              <a:spAutoFit/>
            </a:bodyPr>
            <a:lstStyle/>
            <a:p>
              <a:pPr algn="ctr">
                <a:lnSpc>
                  <a:spcPct val="130000"/>
                </a:lnSpc>
              </a:pPr>
              <a:r>
                <a:rPr lang="zh-CN" altLang="en-US" sz="2000">
                  <a:solidFill>
                    <a:schemeClr val="bg1">
                      <a:lumMod val="65000"/>
                    </a:schemeClr>
                  </a:solidFill>
                  <a:latin typeface="黑体" panose="02010609060101010101" pitchFamily="49" charset="-122"/>
                  <a:ea typeface="黑体" panose="02010609060101010101" pitchFamily="49" charset="-122"/>
                  <a:cs typeface="Times New Roman" panose="02020603050405020304" pitchFamily="18" charset="0"/>
                </a:rPr>
                <a:t>价值观</a:t>
              </a:r>
              <a:endParaRPr lang="zh-CN" altLang="en-US" sz="2000">
                <a:latin typeface="黑体" panose="02010609060101010101" pitchFamily="49" charset="-122"/>
                <a:ea typeface="黑体" panose="02010609060101010101" pitchFamily="49" charset="-122"/>
                <a:cs typeface="Times New Roman" panose="02020603050405020304" pitchFamily="18" charset="0"/>
              </a:endParaRPr>
            </a:p>
            <a:p>
              <a:pPr algn="ctr">
                <a:lnSpc>
                  <a:spcPct val="130000"/>
                </a:lnSpc>
              </a:pPr>
              <a:r>
                <a:rPr lang="zh-CN" altLang="en-US" sz="2400">
                  <a:latin typeface="黑体" panose="02010609060101010101" pitchFamily="49" charset="-122"/>
                  <a:ea typeface="黑体" panose="02010609060101010101" pitchFamily="49" charset="-122"/>
                  <a:cs typeface="Times New Roman" panose="02020603050405020304" pitchFamily="18" charset="0"/>
                </a:rPr>
                <a:t>长线思维</a:t>
              </a:r>
            </a:p>
          </p:txBody>
        </p:sp>
        <p:sp>
          <p:nvSpPr>
            <p:cNvPr id="23" name="上箭头 22"/>
            <p:cNvSpPr/>
            <p:nvPr/>
          </p:nvSpPr>
          <p:spPr>
            <a:xfrm rot="10800000">
              <a:off x="2879" y="3813"/>
              <a:ext cx="454" cy="907"/>
            </a:xfrm>
            <a:prstGeom prst="upArrow">
              <a:avLst/>
            </a:pr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Times New Roman" panose="02020603050405020304" pitchFamily="18" charset="0"/>
              </a:endParaRPr>
            </a:p>
          </p:txBody>
        </p:sp>
        <p:sp>
          <p:nvSpPr>
            <p:cNvPr id="9" name="上箭头 8"/>
            <p:cNvSpPr/>
            <p:nvPr/>
          </p:nvSpPr>
          <p:spPr>
            <a:xfrm rot="10800000">
              <a:off x="2879" y="6561"/>
              <a:ext cx="454" cy="907"/>
            </a:xfrm>
            <a:prstGeom prst="upArrow">
              <a:avLst/>
            </a:pr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Times New Roman" panose="02020603050405020304" pitchFamily="18" charset="0"/>
              </a:endParaRPr>
            </a:p>
          </p:txBody>
        </p:sp>
        <p:pic>
          <p:nvPicPr>
            <p:cNvPr id="10" name="图片 9"/>
            <p:cNvPicPr>
              <a:picLocks noChangeAspect="1"/>
            </p:cNvPicPr>
            <p:nvPr/>
          </p:nvPicPr>
          <p:blipFill>
            <a:blip r:embed="rId3"/>
            <a:stretch>
              <a:fillRect/>
            </a:stretch>
          </p:blipFill>
          <p:spPr>
            <a:xfrm>
              <a:off x="5631" y="2112"/>
              <a:ext cx="10251" cy="2335"/>
            </a:xfrm>
            <a:prstGeom prst="rect">
              <a:avLst/>
            </a:prstGeom>
          </p:spPr>
        </p:pic>
        <p:pic>
          <p:nvPicPr>
            <p:cNvPr id="11" name="图片 10"/>
            <p:cNvPicPr>
              <a:picLocks noChangeAspect="1"/>
            </p:cNvPicPr>
            <p:nvPr/>
          </p:nvPicPr>
          <p:blipFill>
            <a:blip r:embed="rId4"/>
            <a:stretch>
              <a:fillRect/>
            </a:stretch>
          </p:blipFill>
          <p:spPr>
            <a:xfrm>
              <a:off x="5631" y="4634"/>
              <a:ext cx="10251" cy="2439"/>
            </a:xfrm>
            <a:prstGeom prst="rect">
              <a:avLst/>
            </a:prstGeom>
          </p:spPr>
        </p:pic>
        <p:pic>
          <p:nvPicPr>
            <p:cNvPr id="12" name="图片 11"/>
            <p:cNvPicPr>
              <a:picLocks noChangeAspect="1"/>
            </p:cNvPicPr>
            <p:nvPr/>
          </p:nvPicPr>
          <p:blipFill>
            <a:blip r:embed="rId5"/>
            <a:stretch>
              <a:fillRect/>
            </a:stretch>
          </p:blipFill>
          <p:spPr>
            <a:xfrm>
              <a:off x="5631" y="7260"/>
              <a:ext cx="10250" cy="2389"/>
            </a:xfrm>
            <a:prstGeom prst="rect">
              <a:avLst/>
            </a:prstGeom>
          </p:spPr>
        </p:pic>
      </p:gr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PP_MARK_KEY" val="7b2a5326-3651-4672-963d-aa2afadf2fd7"/>
  <p:tag name="COMMONDATA" val="eyJoZGlkIjoiNTVlZmI5NWM4MTA1NmIyYjhiNmEzMGRhODMxNjEyMjIifQ=="/>
</p:tagLst>
</file>

<file path=ppt/tags/tag2.xml><?xml version="1.0" encoding="utf-8"?>
<p:tagLst xmlns:a="http://schemas.openxmlformats.org/drawingml/2006/main" xmlns:r="http://schemas.openxmlformats.org/officeDocument/2006/relationships" xmlns:p="http://schemas.openxmlformats.org/presentationml/2006/main">
  <p:tag name="KSO_WM_UNIT_TABLE_BEAUTIFY" val="smartTable{c403a3c6-2014-48be-b02a-bebd7d5c30a8}"/>
  <p:tag name="TABLE_ENDDRAG_ORIGIN_RECT" val="764*319"/>
  <p:tag name="TABLE_ENDDRAG_RECT" val="92*173*764*319"/>
</p:tagLst>
</file>

<file path=ppt/tags/tag3.xml><?xml version="1.0" encoding="utf-8"?>
<p:tagLst xmlns:a="http://schemas.openxmlformats.org/drawingml/2006/main" xmlns:r="http://schemas.openxmlformats.org/officeDocument/2006/relationships" xmlns:p="http://schemas.openxmlformats.org/presentationml/2006/main">
  <p:tag name="KSO_WM_UNIT_TABLE_BEAUTIFY" val="smartTable{37370b75-e22c-4efd-bf43-2e5cef3c56d1}"/>
  <p:tag name="TABLE_ENDDRAG_ORIGIN_RECT" val="816*395"/>
  <p:tag name="TABLE_ENDDRAG_RECT" val="68*100*816*395"/>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ambria-Calibri">
      <a:majorFont>
        <a:latin typeface="Cambria"/>
        <a:ea typeface=""/>
        <a:cs typeface=""/>
        <a:font script="Jpan" typeface="ＭＳ Ｐゴシック"/>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imes New Roman"/>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imes New Roman"/>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imes New Roman"/>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630</TotalTime>
  <Words>2498</Words>
  <Application>Microsoft Macintosh PowerPoint</Application>
  <PresentationFormat>宽屏</PresentationFormat>
  <Paragraphs>440</Paragraphs>
  <Slides>43</Slides>
  <Notes>42</Notes>
  <HiddenSlides>1</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43</vt:i4>
      </vt:variant>
    </vt:vector>
  </HeadingPairs>
  <TitlesOfParts>
    <vt:vector size="50" baseType="lpstr">
      <vt:lpstr>微软雅黑</vt:lpstr>
      <vt:lpstr>黑体</vt:lpstr>
      <vt:lpstr>Arial</vt:lpstr>
      <vt:lpstr>Times New Roman</vt:lpstr>
      <vt:lpstr>等线</vt:lpstr>
      <vt:lpstr>Wingdings</vt:lpstr>
      <vt:lpstr>Office 主题</vt:lpstr>
      <vt:lpstr>第一讲:学术研究概述与学术道德</vt:lpstr>
      <vt:lpstr>讲师简介</vt:lpstr>
      <vt:lpstr> 课程简介</vt:lpstr>
      <vt:lpstr> 主要内容</vt:lpstr>
      <vt:lpstr> 为何要写英文学术论文?</vt:lpstr>
      <vt:lpstr> 为何如此讲英文学术论文写作?</vt:lpstr>
      <vt:lpstr> 什么是学术研究?</vt:lpstr>
      <vt:lpstr> 为什么要做学术研究?</vt:lpstr>
      <vt:lpstr> 为什么要做学术研究?</vt:lpstr>
      <vt:lpstr> 学术研究修炼之路——四生四世</vt:lpstr>
      <vt:lpstr> 学术研究修炼之路——第一篇论文的诞生</vt:lpstr>
      <vt:lpstr>本课程重点：学术写作</vt:lpstr>
      <vt:lpstr> 我们的论文出了什么问题?</vt:lpstr>
      <vt:lpstr> 我们的论文出了什么问题?</vt:lpstr>
      <vt:lpstr> 我们的论文出了什么问题?</vt:lpstr>
      <vt:lpstr> 我们的论文出了什么问题?</vt:lpstr>
      <vt:lpstr> 我们的论文出了什么问题?</vt:lpstr>
      <vt:lpstr> 我们的论文出了什么问题?</vt:lpstr>
      <vt:lpstr> 我们的论文出了什么问题?</vt:lpstr>
      <vt:lpstr> 我们的论文出了什么问题——小结</vt:lpstr>
      <vt:lpstr> 学术写作的特点</vt:lpstr>
      <vt:lpstr> 我们的目标——AI领域主要会议及期刊</vt:lpstr>
      <vt:lpstr> 课堂讨论</vt:lpstr>
      <vt:lpstr> 应该发表什么样的学术论文？</vt:lpstr>
      <vt:lpstr> 学术规范——定义</vt:lpstr>
      <vt:lpstr> 学术规范——学术道德规范</vt:lpstr>
      <vt:lpstr> 学术规范——学术法律规范</vt:lpstr>
      <vt:lpstr> 学术规范——学术法律规范</vt:lpstr>
      <vt:lpstr> 学术规范——学术技术规范</vt:lpstr>
      <vt:lpstr> 学术规范——学术技术规范</vt:lpstr>
      <vt:lpstr> 学术规范——学术技术规范</vt:lpstr>
      <vt:lpstr> 学术规范——学术技术规范</vt:lpstr>
      <vt:lpstr> 学术不端行为</vt:lpstr>
      <vt:lpstr> 学术不端行为案例分享</vt:lpstr>
      <vt:lpstr> 学术不端行为案例分享</vt:lpstr>
      <vt:lpstr> 学术不端行为案例分享</vt:lpstr>
      <vt:lpstr> 学术不端行为案例分享</vt:lpstr>
      <vt:lpstr> 学术不端行为案例分享</vt:lpstr>
      <vt:lpstr> 学术不端行为案例分享</vt:lpstr>
      <vt:lpstr> 学术不端行为的处分</vt:lpstr>
      <vt:lpstr> 课堂讨论</vt:lpstr>
      <vt:lpstr> 下周预告及提前准备</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Fei Gao</dc:creator>
  <cp:lastModifiedBy>Minghao Chen (FA Talent)</cp:lastModifiedBy>
  <cp:revision>1055</cp:revision>
  <dcterms:created xsi:type="dcterms:W3CDTF">2022-10-26T11:03:00Z</dcterms:created>
  <dcterms:modified xsi:type="dcterms:W3CDTF">2024-09-11T07:02:29Z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AAC2E74F4E6F4F9490609F5D6F32EADD</vt:lpwstr>
  </property>
  <property fmtid="{D5CDD505-2E9C-101B-9397-08002B2CF9AE}" pid="3" name="KSOProductBuildVer">
    <vt:lpwstr>2052-11.1.0.12598</vt:lpwstr>
  </property>
</Properties>
</file>